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87"/>
  </p:notesMasterIdLst>
  <p:sldIdLst>
    <p:sldId id="256" r:id="rId2"/>
    <p:sldId id="339" r:id="rId3"/>
    <p:sldId id="341" r:id="rId4"/>
    <p:sldId id="314" r:id="rId5"/>
    <p:sldId id="258" r:id="rId6"/>
    <p:sldId id="280" r:id="rId7"/>
    <p:sldId id="279" r:id="rId8"/>
    <p:sldId id="322" r:id="rId9"/>
    <p:sldId id="343" r:id="rId10"/>
    <p:sldId id="344" r:id="rId11"/>
    <p:sldId id="281" r:id="rId12"/>
    <p:sldId id="283" r:id="rId13"/>
    <p:sldId id="288" r:id="rId14"/>
    <p:sldId id="345" r:id="rId15"/>
    <p:sldId id="286" r:id="rId16"/>
    <p:sldId id="285" r:id="rId17"/>
    <p:sldId id="287" r:id="rId18"/>
    <p:sldId id="260" r:id="rId19"/>
    <p:sldId id="274" r:id="rId20"/>
    <p:sldId id="289" r:id="rId21"/>
    <p:sldId id="262" r:id="rId22"/>
    <p:sldId id="263" r:id="rId23"/>
    <p:sldId id="299" r:id="rId24"/>
    <p:sldId id="300" r:id="rId25"/>
    <p:sldId id="301" r:id="rId26"/>
    <p:sldId id="277" r:id="rId27"/>
    <p:sldId id="302" r:id="rId28"/>
    <p:sldId id="307" r:id="rId29"/>
    <p:sldId id="278" r:id="rId30"/>
    <p:sldId id="303" r:id="rId31"/>
    <p:sldId id="268" r:id="rId32"/>
    <p:sldId id="264" r:id="rId33"/>
    <p:sldId id="265" r:id="rId34"/>
    <p:sldId id="266" r:id="rId35"/>
    <p:sldId id="323" r:id="rId36"/>
    <p:sldId id="267" r:id="rId37"/>
    <p:sldId id="269" r:id="rId38"/>
    <p:sldId id="272" r:id="rId39"/>
    <p:sldId id="305" r:id="rId40"/>
    <p:sldId id="276" r:id="rId41"/>
    <p:sldId id="273" r:id="rId42"/>
    <p:sldId id="295" r:id="rId43"/>
    <p:sldId id="296" r:id="rId44"/>
    <p:sldId id="297" r:id="rId45"/>
    <p:sldId id="298" r:id="rId46"/>
    <p:sldId id="306" r:id="rId47"/>
    <p:sldId id="270" r:id="rId48"/>
    <p:sldId id="275" r:id="rId49"/>
    <p:sldId id="304" r:id="rId50"/>
    <p:sldId id="282" r:id="rId51"/>
    <p:sldId id="284" r:id="rId52"/>
    <p:sldId id="290" r:id="rId53"/>
    <p:sldId id="346" r:id="rId54"/>
    <p:sldId id="347" r:id="rId55"/>
    <p:sldId id="348" r:id="rId56"/>
    <p:sldId id="349" r:id="rId57"/>
    <p:sldId id="350" r:id="rId58"/>
    <p:sldId id="352" r:id="rId59"/>
    <p:sldId id="353" r:id="rId60"/>
    <p:sldId id="354" r:id="rId61"/>
    <p:sldId id="351" r:id="rId62"/>
    <p:sldId id="310" r:id="rId63"/>
    <p:sldId id="261" r:id="rId64"/>
    <p:sldId id="342" r:id="rId65"/>
    <p:sldId id="311" r:id="rId66"/>
    <p:sldId id="326" r:id="rId67"/>
    <p:sldId id="327" r:id="rId68"/>
    <p:sldId id="328" r:id="rId69"/>
    <p:sldId id="329" r:id="rId70"/>
    <p:sldId id="330" r:id="rId71"/>
    <p:sldId id="331" r:id="rId72"/>
    <p:sldId id="332" r:id="rId73"/>
    <p:sldId id="333" r:id="rId74"/>
    <p:sldId id="334" r:id="rId75"/>
    <p:sldId id="335" r:id="rId76"/>
    <p:sldId id="336" r:id="rId77"/>
    <p:sldId id="340" r:id="rId78"/>
    <p:sldId id="337" r:id="rId79"/>
    <p:sldId id="321" r:id="rId80"/>
    <p:sldId id="312" r:id="rId81"/>
    <p:sldId id="324" r:id="rId82"/>
    <p:sldId id="313" r:id="rId83"/>
    <p:sldId id="259" r:id="rId84"/>
    <p:sldId id="293" r:id="rId85"/>
    <p:sldId id="338" r:id="rId86"/>
  </p:sldIdLst>
  <p:sldSz cx="9144000" cy="6858000" type="screen4x3"/>
  <p:notesSz cx="6858000" cy="9144000"/>
  <p:defaultTextStyle>
    <a:defPPr>
      <a:defRPr lang="zh-CN"/>
    </a:defPPr>
    <a:lvl1pPr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FF99"/>
    <a:srgbClr val="990099"/>
    <a:srgbClr val="FFFFCC"/>
    <a:srgbClr val="FF7C80"/>
    <a:srgbClr val="FF9999"/>
    <a:srgbClr val="3399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24" autoAdjust="0"/>
  </p:normalViewPr>
  <p:slideViewPr>
    <p:cSldViewPr>
      <p:cViewPr varScale="1">
        <p:scale>
          <a:sx n="79" d="100"/>
          <a:sy n="79" d="100"/>
        </p:scale>
        <p:origin x="-147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oleObject" Target="file:///D:\&#25945;&#26448;&#19982;&#33879;&#20316;\&#26426;&#22120;&#20154;&#23398;&#25945;&#31243;\&#31532;1&#31456;&#22270;&#34920;.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D:\&#25945;&#26448;&#19982;&#33879;&#20316;\&#26426;&#22120;&#20154;&#23398;&#25945;&#31243;\&#31532;1&#31456;&#22270;&#34920;.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Sheet1!$C$38</c:f>
              <c:strCache>
                <c:ptCount val="1"/>
                <c:pt idx="0">
                  <c:v>number</c:v>
                </c:pt>
              </c:strCache>
            </c:strRef>
          </c:tx>
          <c:invertIfNegative val="0"/>
          <c:dLbls>
            <c:showLegendKey val="0"/>
            <c:showVal val="1"/>
            <c:showCatName val="0"/>
            <c:showSerName val="0"/>
            <c:showPercent val="0"/>
            <c:showBubbleSize val="0"/>
            <c:showLeaderLines val="0"/>
          </c:dLbls>
          <c:cat>
            <c:strRef>
              <c:f>Sheet1!$B$39:$B$59</c:f>
              <c:strCache>
                <c:ptCount val="21"/>
                <c:pt idx="0">
                  <c:v>韩国</c:v>
                </c:pt>
                <c:pt idx="1">
                  <c:v>新加坡</c:v>
                </c:pt>
                <c:pt idx="2">
                  <c:v>德国</c:v>
                </c:pt>
                <c:pt idx="3">
                  <c:v>日本</c:v>
                </c:pt>
                <c:pt idx="4">
                  <c:v>瑞典</c:v>
                </c:pt>
                <c:pt idx="5">
                  <c:v>丹麦</c:v>
                </c:pt>
                <c:pt idx="6">
                  <c:v>美国</c:v>
                </c:pt>
                <c:pt idx="7">
                  <c:v>意大利</c:v>
                </c:pt>
                <c:pt idx="8">
                  <c:v>比利时</c:v>
                </c:pt>
                <c:pt idx="9">
                  <c:v>台湾地区</c:v>
                </c:pt>
                <c:pt idx="10">
                  <c:v>西班牙</c:v>
                </c:pt>
                <c:pt idx="11">
                  <c:v>荷兰</c:v>
                </c:pt>
                <c:pt idx="12">
                  <c:v>加拿大</c:v>
                </c:pt>
                <c:pt idx="13">
                  <c:v>奥地利</c:v>
                </c:pt>
                <c:pt idx="14">
                  <c:v>芬兰</c:v>
                </c:pt>
                <c:pt idx="15">
                  <c:v>斯洛文尼亚</c:v>
                </c:pt>
                <c:pt idx="16">
                  <c:v>斯洛伐克</c:v>
                </c:pt>
                <c:pt idx="17">
                  <c:v>法国</c:v>
                </c:pt>
                <c:pt idx="18">
                  <c:v>瑞士</c:v>
                </c:pt>
                <c:pt idx="19">
                  <c:v>捷克</c:v>
                </c:pt>
                <c:pt idx="20">
                  <c:v>澳大利亚</c:v>
                </c:pt>
              </c:strCache>
            </c:strRef>
          </c:cat>
          <c:val>
            <c:numRef>
              <c:f>Sheet1!$C$39:$C$59</c:f>
              <c:numCache>
                <c:formatCode>General</c:formatCode>
                <c:ptCount val="21"/>
                <c:pt idx="0">
                  <c:v>631</c:v>
                </c:pt>
                <c:pt idx="1">
                  <c:v>488</c:v>
                </c:pt>
                <c:pt idx="2">
                  <c:v>309</c:v>
                </c:pt>
                <c:pt idx="3">
                  <c:v>303</c:v>
                </c:pt>
                <c:pt idx="4">
                  <c:v>223</c:v>
                </c:pt>
                <c:pt idx="5">
                  <c:v>211</c:v>
                </c:pt>
                <c:pt idx="6">
                  <c:v>189</c:v>
                </c:pt>
                <c:pt idx="7">
                  <c:v>185</c:v>
                </c:pt>
                <c:pt idx="8">
                  <c:v>184</c:v>
                </c:pt>
                <c:pt idx="9">
                  <c:v>177</c:v>
                </c:pt>
                <c:pt idx="10">
                  <c:v>160</c:v>
                </c:pt>
                <c:pt idx="11">
                  <c:v>153</c:v>
                </c:pt>
                <c:pt idx="12">
                  <c:v>145</c:v>
                </c:pt>
                <c:pt idx="13">
                  <c:v>144</c:v>
                </c:pt>
                <c:pt idx="14">
                  <c:v>138</c:v>
                </c:pt>
                <c:pt idx="15">
                  <c:v>137</c:v>
                </c:pt>
                <c:pt idx="16">
                  <c:v>135</c:v>
                </c:pt>
                <c:pt idx="17">
                  <c:v>132</c:v>
                </c:pt>
                <c:pt idx="18">
                  <c:v>128</c:v>
                </c:pt>
                <c:pt idx="19">
                  <c:v>101</c:v>
                </c:pt>
                <c:pt idx="20">
                  <c:v>83</c:v>
                </c:pt>
              </c:numCache>
            </c:numRef>
          </c:val>
        </c:ser>
        <c:dLbls>
          <c:showLegendKey val="0"/>
          <c:showVal val="0"/>
          <c:showCatName val="0"/>
          <c:showSerName val="0"/>
          <c:showPercent val="0"/>
          <c:showBubbleSize val="0"/>
        </c:dLbls>
        <c:gapWidth val="150"/>
        <c:axId val="213603840"/>
        <c:axId val="213605376"/>
      </c:barChart>
      <c:catAx>
        <c:axId val="213603840"/>
        <c:scaling>
          <c:orientation val="minMax"/>
        </c:scaling>
        <c:delete val="0"/>
        <c:axPos val="b"/>
        <c:majorTickMark val="out"/>
        <c:minorTickMark val="none"/>
        <c:tickLblPos val="nextTo"/>
        <c:txPr>
          <a:bodyPr rot="-2700000"/>
          <a:lstStyle/>
          <a:p>
            <a:pPr>
              <a:defRPr/>
            </a:pPr>
            <a:endParaRPr lang="zh-CN"/>
          </a:p>
        </c:txPr>
        <c:crossAx val="213605376"/>
        <c:crosses val="autoZero"/>
        <c:auto val="1"/>
        <c:lblAlgn val="ctr"/>
        <c:lblOffset val="100"/>
        <c:tickLblSkip val="1"/>
        <c:noMultiLvlLbl val="0"/>
      </c:catAx>
      <c:valAx>
        <c:axId val="213605376"/>
        <c:scaling>
          <c:orientation val="minMax"/>
        </c:scaling>
        <c:delete val="0"/>
        <c:axPos val="l"/>
        <c:numFmt formatCode="General" sourceLinked="1"/>
        <c:majorTickMark val="out"/>
        <c:minorTickMark val="none"/>
        <c:tickLblPos val="nextTo"/>
        <c:crossAx val="213603840"/>
        <c:crosses val="autoZero"/>
        <c:crossBetween val="between"/>
      </c:valAx>
    </c:plotArea>
    <c:plotVisOnly val="1"/>
    <c:dispBlanksAs val="gap"/>
    <c:showDLblsOverMax val="0"/>
  </c:chart>
  <c:txPr>
    <a:bodyPr/>
    <a:lstStyle/>
    <a:p>
      <a:pPr>
        <a:defRPr>
          <a:latin typeface="黑体" panose="02010609060101010101" pitchFamily="49" charset="-122"/>
          <a:ea typeface="黑体" panose="02010609060101010101" pitchFamily="49" charset="-122"/>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invertIfNegative val="0"/>
          <c:dLbls>
            <c:showLegendKey val="0"/>
            <c:showVal val="1"/>
            <c:showCatName val="0"/>
            <c:showSerName val="0"/>
            <c:showPercent val="0"/>
            <c:showBubbleSize val="0"/>
            <c:showLeaderLines val="0"/>
          </c:dLbls>
          <c:cat>
            <c:strRef>
              <c:f>Sheet1!$B$62:$B$84</c:f>
              <c:strCache>
                <c:ptCount val="23"/>
                <c:pt idx="0">
                  <c:v>英国</c:v>
                </c:pt>
                <c:pt idx="1">
                  <c:v>中国</c:v>
                </c:pt>
                <c:pt idx="2">
                  <c:v>葡萄牙</c:v>
                </c:pt>
                <c:pt idx="3">
                  <c:v>匈牙利</c:v>
                </c:pt>
                <c:pt idx="4">
                  <c:v>挪威</c:v>
                </c:pt>
                <c:pt idx="5">
                  <c:v>新西兰</c:v>
                </c:pt>
                <c:pt idx="6">
                  <c:v>泰国</c:v>
                </c:pt>
                <c:pt idx="7">
                  <c:v>马来西亚</c:v>
                </c:pt>
                <c:pt idx="8">
                  <c:v>波兰</c:v>
                </c:pt>
                <c:pt idx="9">
                  <c:v>墨西哥</c:v>
                </c:pt>
                <c:pt idx="10">
                  <c:v>以色列</c:v>
                </c:pt>
                <c:pt idx="11">
                  <c:v>南非</c:v>
                </c:pt>
                <c:pt idx="12">
                  <c:v>土耳其</c:v>
                </c:pt>
                <c:pt idx="13">
                  <c:v>阿根廷</c:v>
                </c:pt>
                <c:pt idx="14">
                  <c:v>希腊</c:v>
                </c:pt>
                <c:pt idx="15">
                  <c:v>罗马尼亚</c:v>
                </c:pt>
                <c:pt idx="16">
                  <c:v>爱沙尼亚</c:v>
                </c:pt>
                <c:pt idx="17">
                  <c:v>巴西</c:v>
                </c:pt>
                <c:pt idx="18">
                  <c:v>克罗地亚</c:v>
                </c:pt>
                <c:pt idx="19">
                  <c:v>印度尼西亚</c:v>
                </c:pt>
                <c:pt idx="20">
                  <c:v>俄罗斯</c:v>
                </c:pt>
                <c:pt idx="21">
                  <c:v>菲律宾</c:v>
                </c:pt>
                <c:pt idx="22">
                  <c:v>印度</c:v>
                </c:pt>
              </c:strCache>
            </c:strRef>
          </c:cat>
          <c:val>
            <c:numRef>
              <c:f>Sheet1!$C$62:$C$84</c:f>
              <c:numCache>
                <c:formatCode>General</c:formatCode>
                <c:ptCount val="23"/>
                <c:pt idx="0">
                  <c:v>71</c:v>
                </c:pt>
                <c:pt idx="1">
                  <c:v>68</c:v>
                </c:pt>
                <c:pt idx="2">
                  <c:v>58</c:v>
                </c:pt>
                <c:pt idx="3">
                  <c:v>57</c:v>
                </c:pt>
                <c:pt idx="4">
                  <c:v>51</c:v>
                </c:pt>
                <c:pt idx="5">
                  <c:v>49</c:v>
                </c:pt>
                <c:pt idx="6">
                  <c:v>45</c:v>
                </c:pt>
                <c:pt idx="7">
                  <c:v>34</c:v>
                </c:pt>
                <c:pt idx="8">
                  <c:v>32</c:v>
                </c:pt>
                <c:pt idx="9">
                  <c:v>31</c:v>
                </c:pt>
                <c:pt idx="10">
                  <c:v>31</c:v>
                </c:pt>
                <c:pt idx="11">
                  <c:v>28</c:v>
                </c:pt>
                <c:pt idx="12">
                  <c:v>23</c:v>
                </c:pt>
                <c:pt idx="13">
                  <c:v>18</c:v>
                </c:pt>
                <c:pt idx="14">
                  <c:v>17</c:v>
                </c:pt>
                <c:pt idx="15">
                  <c:v>15</c:v>
                </c:pt>
                <c:pt idx="16">
                  <c:v>11</c:v>
                </c:pt>
                <c:pt idx="17">
                  <c:v>10</c:v>
                </c:pt>
                <c:pt idx="18">
                  <c:v>6</c:v>
                </c:pt>
                <c:pt idx="19">
                  <c:v>5</c:v>
                </c:pt>
                <c:pt idx="20">
                  <c:v>3</c:v>
                </c:pt>
                <c:pt idx="21">
                  <c:v>3</c:v>
                </c:pt>
                <c:pt idx="22">
                  <c:v>3</c:v>
                </c:pt>
              </c:numCache>
            </c:numRef>
          </c:val>
        </c:ser>
        <c:dLbls>
          <c:showLegendKey val="0"/>
          <c:showVal val="0"/>
          <c:showCatName val="0"/>
          <c:showSerName val="0"/>
          <c:showPercent val="0"/>
          <c:showBubbleSize val="0"/>
        </c:dLbls>
        <c:gapWidth val="150"/>
        <c:axId val="213637760"/>
        <c:axId val="216535424"/>
      </c:barChart>
      <c:catAx>
        <c:axId val="213637760"/>
        <c:scaling>
          <c:orientation val="minMax"/>
        </c:scaling>
        <c:delete val="0"/>
        <c:axPos val="b"/>
        <c:majorTickMark val="out"/>
        <c:minorTickMark val="none"/>
        <c:tickLblPos val="nextTo"/>
        <c:txPr>
          <a:bodyPr rot="-2700000"/>
          <a:lstStyle/>
          <a:p>
            <a:pPr>
              <a:defRPr>
                <a:latin typeface="黑体" panose="02010609060101010101" pitchFamily="49" charset="-122"/>
                <a:ea typeface="黑体" panose="02010609060101010101" pitchFamily="49" charset="-122"/>
              </a:defRPr>
            </a:pPr>
            <a:endParaRPr lang="zh-CN"/>
          </a:p>
        </c:txPr>
        <c:crossAx val="216535424"/>
        <c:crosses val="autoZero"/>
        <c:auto val="1"/>
        <c:lblAlgn val="ctr"/>
        <c:lblOffset val="100"/>
        <c:tickLblSkip val="1"/>
        <c:noMultiLvlLbl val="0"/>
      </c:catAx>
      <c:valAx>
        <c:axId val="216535424"/>
        <c:scaling>
          <c:orientation val="minMax"/>
        </c:scaling>
        <c:delete val="0"/>
        <c:axPos val="l"/>
        <c:numFmt formatCode="General" sourceLinked="1"/>
        <c:majorTickMark val="out"/>
        <c:minorTickMark val="none"/>
        <c:tickLblPos val="nextTo"/>
        <c:crossAx val="213637760"/>
        <c:crosses val="autoZero"/>
        <c:crossBetween val="between"/>
      </c:valAx>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8.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image" Target="../media/image10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US" altLang="zh-CN"/>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819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US" altLang="zh-CN"/>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7AA668F-1A56-49D6-8FD7-3D38BC0404F5}" type="slidenum">
              <a:rPr lang="en-US" altLang="zh-CN"/>
              <a:pPr>
                <a:defRPr/>
              </a:pPr>
              <a:t>‹#›</a:t>
            </a:fld>
            <a:endParaRPr lang="en-US" altLang="zh-CN"/>
          </a:p>
        </p:txBody>
      </p:sp>
    </p:spTree>
    <p:extLst>
      <p:ext uri="{BB962C8B-B14F-4D97-AF65-F5344CB8AC3E}">
        <p14:creationId xmlns:p14="http://schemas.microsoft.com/office/powerpoint/2010/main" val="1438112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AAB403CC-BE0A-47BB-A2DC-E127EBB11E9E}"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2341062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C875FEB7-4257-46F1-810A-AE0676459E73}"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22449538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CECE209E-95E1-49C3-9A98-42947A30629A}"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387304631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1EA9518C-931A-4059-B1A3-A4A043433792}"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58037148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C20D2D5F-AA7B-4FAE-9103-6B9DE6569F0F}"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259366085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1683F6CA-BE78-4C2B-8957-17F8E33E709A}"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187298946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8"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9" name="灯片编号占位符 5"/>
          <p:cNvSpPr>
            <a:spLocks noGrp="1" noChangeArrowheads="1"/>
          </p:cNvSpPr>
          <p:nvPr>
            <p:ph type="sldNum" sz="quarter" idx="12"/>
          </p:nvPr>
        </p:nvSpPr>
        <p:spPr>
          <a:ln/>
        </p:spPr>
        <p:txBody>
          <a:bodyPr/>
          <a:lstStyle>
            <a:lvl1pPr>
              <a:defRPr/>
            </a:lvl1pPr>
          </a:lstStyle>
          <a:p>
            <a:pPr>
              <a:defRPr/>
            </a:pPr>
            <a:fld id="{81731C76-8E8E-4016-9E77-CD325DBF42CD}"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215102223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B0F2521B-3237-4905-BEB9-656292E54765}"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308384171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3"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4" name="灯片编号占位符 5"/>
          <p:cNvSpPr>
            <a:spLocks noGrp="1" noChangeArrowheads="1"/>
          </p:cNvSpPr>
          <p:nvPr>
            <p:ph type="sldNum" sz="quarter" idx="12"/>
          </p:nvPr>
        </p:nvSpPr>
        <p:spPr>
          <a:ln/>
        </p:spPr>
        <p:txBody>
          <a:bodyPr/>
          <a:lstStyle>
            <a:lvl1pPr>
              <a:defRPr/>
            </a:lvl1pPr>
          </a:lstStyle>
          <a:p>
            <a:pPr>
              <a:defRPr/>
            </a:pPr>
            <a:fld id="{4361A871-EAD5-4250-843A-604144CC1033}"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276315711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F5BCA597-E244-44DA-B980-1AC15FEB64EF}"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171724516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3B4BAC25-888F-48FB-88D4-DCC3C82E9D3E}" type="slidenum">
              <a:rPr lang="en-US" altLang="zh-CN" smtClean="0"/>
              <a:pPr>
                <a:defRPr/>
              </a:pPr>
              <a:t>‹#›</a:t>
            </a:fld>
            <a:r>
              <a:rPr lang="en-US" altLang="zh-CN" dirty="0" smtClean="0"/>
              <a:t>/85</a:t>
            </a:r>
            <a:endParaRPr lang="en-US" altLang="zh-CN" dirty="0"/>
          </a:p>
        </p:txBody>
      </p:sp>
    </p:spTree>
    <p:extLst>
      <p:ext uri="{BB962C8B-B14F-4D97-AF65-F5344CB8AC3E}">
        <p14:creationId xmlns:p14="http://schemas.microsoft.com/office/powerpoint/2010/main" val="35907643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自动化ppt 1 副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文本占位符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9" name="日期占位符 3"/>
          <p:cNvSpPr>
            <a:spLocks noGrp="1" noChangeArrowheads="1"/>
          </p:cNvSpPr>
          <p:nvPr>
            <p:ph type="dt" sz="half" idx="2"/>
          </p:nvPr>
        </p:nvSpPr>
        <p:spPr bwMode="auto">
          <a:xfrm>
            <a:off x="457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kumimoji="0" sz="1200">
                <a:solidFill>
                  <a:srgbClr val="898989"/>
                </a:solidFill>
                <a:latin typeface="+mn-lt"/>
              </a:defRPr>
            </a:lvl1pPr>
          </a:lstStyle>
          <a:p>
            <a:pPr>
              <a:defRPr/>
            </a:pPr>
            <a:endParaRPr lang="en-US" altLang="zh-CN"/>
          </a:p>
        </p:txBody>
      </p:sp>
      <p:sp>
        <p:nvSpPr>
          <p:cNvPr id="1030" name="页脚占位符 4"/>
          <p:cNvSpPr>
            <a:spLocks noGrp="1" noChangeArrowheads="1"/>
          </p:cNvSpPr>
          <p:nvPr>
            <p:ph type="ftr" sz="quarter" idx="3"/>
          </p:nvPr>
        </p:nvSpPr>
        <p:spPr bwMode="auto">
          <a:xfrm>
            <a:off x="3124200" y="6356350"/>
            <a:ext cx="2895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kumimoji="0" sz="1200">
                <a:solidFill>
                  <a:srgbClr val="898989"/>
                </a:solidFill>
                <a:latin typeface="+mn-lt"/>
                <a:ea typeface="微软雅黑" pitchFamily="34" charset="-122"/>
              </a:defRPr>
            </a:lvl1pPr>
          </a:lstStyle>
          <a:p>
            <a:pPr>
              <a:defRPr/>
            </a:pPr>
            <a:endParaRPr lang="en-US" altLang="zh-CN"/>
          </a:p>
        </p:txBody>
      </p:sp>
      <p:pic>
        <p:nvPicPr>
          <p:cNvPr id="1031"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713" y="441325"/>
            <a:ext cx="19319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4075" y="303213"/>
            <a:ext cx="190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5"/>
          <p:cNvSpPr>
            <a:spLocks noGrp="1" noChangeArrowheads="1"/>
          </p:cNvSpPr>
          <p:nvPr>
            <p:ph type="sldNum" sz="quarter" idx="4"/>
          </p:nvPr>
        </p:nvSpPr>
        <p:spPr bwMode="auto">
          <a:xfrm>
            <a:off x="6948488" y="6308725"/>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defRPr kumimoji="0" sz="1600">
                <a:latin typeface="+mn-lt"/>
              </a:defRPr>
            </a:lvl1pPr>
          </a:lstStyle>
          <a:p>
            <a:pPr>
              <a:defRPr/>
            </a:pPr>
            <a:fld id="{3A31F72B-6E86-4208-AC65-63965C22E51B}" type="slidenum">
              <a:rPr lang="en-US" altLang="zh-CN" smtClean="0"/>
              <a:pPr>
                <a:defRPr/>
              </a:pPr>
              <a:t>‹#›</a:t>
            </a:fld>
            <a:r>
              <a:rPr lang="en-US" altLang="zh-CN" dirty="0" smtClean="0"/>
              <a:t>/85</a:t>
            </a:r>
            <a:endParaRPr lang="en-US" altLang="zh-CN"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26426;&#22120;&#20154;&#32972;&#26223;&#36164;&#26009;/&#24037;&#19994;&#26426;&#22120;&#20154;/COBRA800.MOV" TargetMode="Externa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7.png"/><Relationship Id="rId5" Type="http://schemas.openxmlformats.org/officeDocument/2006/relationships/hyperlink" Target="../&#26426;&#22120;&#20154;&#32972;&#26223;&#36164;&#26009;/&#24037;&#19994;&#26426;&#22120;&#20154;/&#30452;&#35282;&#22352;&#26631;.mpg" TargetMode="Externa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hyperlink" Target="../&#26426;&#22120;&#20154;&#32972;&#26223;&#36164;&#26009;/&#31227;&#21160;&#26426;&#22120;&#20154;/Tokyo_U.mpg"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26426;&#22120;&#20154;&#32972;&#26223;&#36164;&#26009;/&#31227;&#21160;&#26426;&#22120;&#20154;/asmio2.mpeg" TargetMode="External"/><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hyperlink" Target="../&#26426;&#22120;&#20154;&#32972;&#26223;&#36164;&#26009;/&#31227;&#21160;&#26426;&#22120;&#20154;/sony-sdr4x-1.MPG" TargetMode="External"/><Relationship Id="rId5" Type="http://schemas.openxmlformats.org/officeDocument/2006/relationships/image" Target="../media/image39.png"/><Relationship Id="rId4" Type="http://schemas.openxmlformats.org/officeDocument/2006/relationships/oleObject" Target="../embeddings/oleObject4.bin"/><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26426;&#22120;&#20154;&#32972;&#26223;&#36164;&#26009;/&#24037;&#19994;&#26426;&#22120;&#20154;/&#22235;&#33258;&#30001;&#24230;&#26426;&#22120;&#20154;.mov" TargetMode="External"/><Relationship Id="rId5" Type="http://schemas.openxmlformats.org/officeDocument/2006/relationships/image" Target="../media/image44.png"/><Relationship Id="rId4" Type="http://schemas.openxmlformats.org/officeDocument/2006/relationships/hyperlink" Target="../&#26426;&#22120;&#20154;&#32972;&#26223;&#36164;&#26009;/&#24037;&#19994;&#26426;&#22120;&#20154;/&#24182;&#32852;.mov"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7.png"/><Relationship Id="rId2" Type="http://schemas.openxmlformats.org/officeDocument/2006/relationships/hyperlink" Target="../&#26426;&#22120;&#20154;&#32972;&#26223;&#36164;&#26009;/&#24037;&#19994;&#26426;&#22120;&#20154;/COBRA_FF.MOV" TargetMode="Externa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26426;&#22120;&#20154;&#32972;&#26223;&#36164;&#26009;/&#24037;&#19994;&#26426;&#22120;&#20154;/&#25644;&#29627;&#29827;.mo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1.png"/><Relationship Id="rId5" Type="http://schemas.openxmlformats.org/officeDocument/2006/relationships/oleObject" Target="../embeddings/oleObject7.bin"/><Relationship Id="rId10"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68.jpe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ideo" Target="file:///D:\&#26426;&#22120;&#20154;&#23398;&#27010;&#35770;\&#26426;&#22120;&#20154;&#32972;&#26223;&#36164;&#26009;\&#26426;&#22120;&#40060;\fi_swim.m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video" Target="file:///D:\VCD\Robot%20fish\updownfish.avi" TargetMode="External"/><Relationship Id="rId4" Type="http://schemas.openxmlformats.org/officeDocument/2006/relationships/hyperlink" Target="file:///D:\VCD\Robot%20fish\Flip-Final.mp4"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6.png"/><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88.png"/><Relationship Id="rId4" Type="http://schemas.openxmlformats.org/officeDocument/2006/relationships/image" Target="../media/image85.png"/><Relationship Id="rId9"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2.jpeg"/><Relationship Id="rId2" Type="http://schemas.openxmlformats.org/officeDocument/2006/relationships/hyperlink" Target="http://www.frc.ri.cmu.edu/projects/pioneer/" TargetMode="External"/><Relationship Id="rId1" Type="http://schemas.openxmlformats.org/officeDocument/2006/relationships/slideLayout" Target="../slideLayouts/slideLayout7.xml"/><Relationship Id="rId6" Type="http://schemas.openxmlformats.org/officeDocument/2006/relationships/hyperlink" Target="http://www.frc.ri.cmu.edu/projects/bigsignal/2000" TargetMode="External"/><Relationship Id="rId5" Type="http://schemas.openxmlformats.org/officeDocument/2006/relationships/image" Target="../media/image91.jpeg"/><Relationship Id="rId4" Type="http://schemas.openxmlformats.org/officeDocument/2006/relationships/hyperlink" Target="http://www.lpi.usra.edu/expmoon/Apollo15/A15_surfops.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jpeg"/><Relationship Id="rId4" Type="http://schemas.openxmlformats.org/officeDocument/2006/relationships/image" Target="../media/image95.jpe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 Id="rId5" Type="http://schemas.openxmlformats.org/officeDocument/2006/relationships/image" Target="../media/image103.jpe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08.jpeg"/><Relationship Id="rId2" Type="http://schemas.openxmlformats.org/officeDocument/2006/relationships/hyperlink" Target="http://www2.plala.or.jp/k_y_yoshino/2legs1/snap_010303-2l.jpg" TargetMode="External"/><Relationship Id="rId1" Type="http://schemas.openxmlformats.org/officeDocument/2006/relationships/slideLayout" Target="../slideLayouts/slideLayout7.xml"/><Relationship Id="rId6" Type="http://schemas.openxmlformats.org/officeDocument/2006/relationships/hyperlink" Target="http://www2.plala.or.jp/k_y_yoshino/6legs/6l_fr1.jpg" TargetMode="External"/><Relationship Id="rId5" Type="http://schemas.openxmlformats.org/officeDocument/2006/relationships/image" Target="../media/image107.jpeg"/><Relationship Id="rId4" Type="http://schemas.openxmlformats.org/officeDocument/2006/relationships/hyperlink" Target="http://www2.plala.or.jp/k_y_yoshino/4legs1/front_000720.jpg" TargetMode="Externa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0.png"/><Relationship Id="rId5" Type="http://schemas.openxmlformats.org/officeDocument/2006/relationships/oleObject" Target="../embeddings/oleObject19.bin"/><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audio" Target="../media/audio2.wav"/><Relationship Id="rId18" Type="http://schemas.openxmlformats.org/officeDocument/2006/relationships/audio" Target="../media/audio5.wav"/><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116.png"/><Relationship Id="rId17" Type="http://schemas.openxmlformats.org/officeDocument/2006/relationships/image" Target="../media/image117.png"/><Relationship Id="rId2" Type="http://schemas.openxmlformats.org/officeDocument/2006/relationships/slideLayout" Target="../slideLayouts/slideLayout7.xml"/><Relationship Id="rId16" Type="http://schemas.openxmlformats.org/officeDocument/2006/relationships/oleObject" Target="../embeddings/oleObject25.bin"/><Relationship Id="rId20" Type="http://schemas.openxmlformats.org/officeDocument/2006/relationships/image" Target="../media/image118.png"/><Relationship Id="rId1" Type="http://schemas.openxmlformats.org/officeDocument/2006/relationships/vmlDrawing" Target="../drawings/vmlDrawing10.vml"/><Relationship Id="rId6" Type="http://schemas.openxmlformats.org/officeDocument/2006/relationships/image" Target="../media/image114.png"/><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audio" Target="../media/audio4.wav"/><Relationship Id="rId10" Type="http://schemas.openxmlformats.org/officeDocument/2006/relationships/audio" Target="../media/audio1.wav"/><Relationship Id="rId19" Type="http://schemas.openxmlformats.org/officeDocument/2006/relationships/oleObject" Target="../embeddings/oleObject26.bin"/><Relationship Id="rId4" Type="http://schemas.openxmlformats.org/officeDocument/2006/relationships/image" Target="../media/image113.png"/><Relationship Id="rId9" Type="http://schemas.openxmlformats.org/officeDocument/2006/relationships/image" Target="../media/image115.png"/><Relationship Id="rId14" Type="http://schemas.openxmlformats.org/officeDocument/2006/relationships/audio" Target="../media/audio3.wav"/></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7.xml"/><Relationship Id="rId5" Type="http://schemas.openxmlformats.org/officeDocument/2006/relationships/image" Target="../media/image128.jpeg"/><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7.xml"/><Relationship Id="rId5" Type="http://schemas.openxmlformats.org/officeDocument/2006/relationships/image" Target="../media/image135.jpeg"/><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hyperlink" Target="http://baike.baidu.com/picture/3038537/3038537/0/03087bf40ad162d92df9125710dfa9ec8a13cd62?fr=lemma&amp;ct=single" TargetMode="Externa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http://h.hiphotos.baidu.com/baike/s=220/sign=24c7ee1f024f78f0840b9df149300a83/03087bf40ad162d92df9125710dfa9ec8a13cd62.jp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hyperlink" Target="http://baike.baidu.com/picture/3038537/3038537/0/03087bf40ad162d92df9125710dfa9ec8a13cd62?fr=lemma&amp;ct=single" TargetMode="External"/><Relationship Id="rId1" Type="http://schemas.openxmlformats.org/officeDocument/2006/relationships/slideLayout" Target="../slideLayouts/slideLayout7.xml"/><Relationship Id="rId5" Type="http://schemas.openxmlformats.org/officeDocument/2006/relationships/image" Target="../media/image140.jpeg"/><Relationship Id="rId4" Type="http://schemas.openxmlformats.org/officeDocument/2006/relationships/image" Target="../media/image139.jpeg"/></Relationships>
</file>

<file path=ppt/slides/_rels/slide7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hyperlink" Target="http://baike.baidu.com/picture/8279448/8203984/0/a2cc7cd98d1001e992e9f1aeb80e7bec55e797be?fr=lemma&amp;ct=cover" TargetMode="External"/><Relationship Id="rId1" Type="http://schemas.openxmlformats.org/officeDocument/2006/relationships/slideLayout" Target="../slideLayouts/slideLayout7.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http://d.hiphotos.baidu.com/baike/s=235/sign=721107bb6059252da7171a07019a032c/a2cc7cd98d1001e992e9f1aeb80e7bec55e797be.jp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http://www.computermotionasia.com/chinese/images/zeuspic1a.jpg" TargetMode="External"/><Relationship Id="rId2" Type="http://schemas.openxmlformats.org/officeDocument/2006/relationships/image" Target="../media/image147.jpeg"/><Relationship Id="rId1" Type="http://schemas.openxmlformats.org/officeDocument/2006/relationships/slideLayout" Target="../slideLayouts/slideLayout7.xml"/><Relationship Id="rId4" Type="http://schemas.openxmlformats.org/officeDocument/2006/relationships/image" Target="../media/image148.jpeg"/></Relationships>
</file>

<file path=ppt/slides/_rels/slide7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jpeg"/></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7.xml"/><Relationship Id="rId4" Type="http://schemas.openxmlformats.org/officeDocument/2006/relationships/image" Target="../media/image15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hyperlink" Target="http://spectrum.ieee.org/automaton/robotics/industrial-robots/041410-world-robot-populati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26426;&#22120;&#20154;&#32972;&#26223;&#36164;&#26009;/&#24037;&#19994;&#26426;&#22120;&#20154;/&#35013;&#37197;.mov" TargetMode="External"/><Relationship Id="rId2" Type="http://schemas.openxmlformats.org/officeDocument/2006/relationships/hyperlink" Target="../&#26426;&#22120;&#20154;&#32972;&#26223;&#36164;&#26009;/&#24037;&#19994;&#26426;&#22120;&#20154;/&#24067;&#32447;.mov" TargetMode="External"/><Relationship Id="rId1" Type="http://schemas.openxmlformats.org/officeDocument/2006/relationships/slideLayout" Target="../slideLayouts/slideLayout7.xml"/><Relationship Id="rId5" Type="http://schemas.openxmlformats.org/officeDocument/2006/relationships/hyperlink" Target="../&#26426;&#22120;&#20154;&#32972;&#26223;&#36164;&#26009;/&#24037;&#19994;&#26426;&#22120;&#20154;/rbotvideo8m_06.mpg" TargetMode="External"/><Relationship Id="rId4" Type="http://schemas.openxmlformats.org/officeDocument/2006/relationships/hyperlink" Target="../&#26426;&#22120;&#20154;&#32972;&#26223;&#36164;&#26009;/&#24037;&#19994;&#26426;&#22120;&#20154;/rbotvideo8m_05.mpg"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26426;&#22120;&#20154;&#32972;&#26223;&#36164;&#26009;/&#31227;&#21160;&#26426;&#22120;&#20154;/&#31227;&#21160;&#26426;&#22120;&#20154;_02.mpg" TargetMode="External"/><Relationship Id="rId2" Type="http://schemas.openxmlformats.org/officeDocument/2006/relationships/hyperlink" Target="../&#26426;&#22120;&#20154;&#32972;&#26223;&#36164;&#26009;/&#31227;&#21160;&#26426;&#22120;&#20154;/&#31227;&#21160;&#26426;&#22120;&#20154;_01.mpg" TargetMode="External"/><Relationship Id="rId1" Type="http://schemas.openxmlformats.org/officeDocument/2006/relationships/slideLayout" Target="../slideLayouts/slideLayout7.xml"/><Relationship Id="rId5" Type="http://schemas.openxmlformats.org/officeDocument/2006/relationships/hyperlink" Target="../../VCD/&#32418;&#26071;&#33258;&#20027;&#39550;&#39542;&#36710;.mpg" TargetMode="External"/><Relationship Id="rId4" Type="http://schemas.openxmlformats.org/officeDocument/2006/relationships/hyperlink" Target="../&#26426;&#22120;&#20154;&#32972;&#26223;&#36164;&#26009;/&#31227;&#21160;&#26426;&#22120;&#20154;/&#31227;&#21160;&#26426;&#22120;&#20154;_03.mp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灯片编号占位符 3"/>
          <p:cNvSpPr>
            <a:spLocks noGrp="1"/>
          </p:cNvSpPr>
          <p:nvPr>
            <p:ph type="sldNum" sz="quarter" idx="12"/>
          </p:nvPr>
        </p:nvSpPr>
        <p:spPr/>
        <p:txBody>
          <a:bodyPr/>
          <a:lstStyle/>
          <a:p>
            <a:pPr>
              <a:defRPr/>
            </a:pPr>
            <a:fld id="{31AC77D3-ADFC-4AFA-AD80-50DDC5BA89CD}" type="slidenum">
              <a:rPr lang="en-US" altLang="zh-CN" smtClean="0"/>
              <a:pPr>
                <a:defRPr/>
              </a:pPr>
              <a:t>1</a:t>
            </a:fld>
            <a:r>
              <a:rPr lang="en-US" altLang="zh-CN" dirty="0" smtClean="0"/>
              <a:t>/85</a:t>
            </a:r>
            <a:endParaRPr lang="en-US" altLang="zh-CN" dirty="0"/>
          </a:p>
        </p:txBody>
      </p:sp>
      <p:sp>
        <p:nvSpPr>
          <p:cNvPr id="2050" name="Rectangle 2"/>
          <p:cNvSpPr>
            <a:spLocks noGrp="1" noChangeArrowheads="1"/>
          </p:cNvSpPr>
          <p:nvPr>
            <p:ph type="ctrTitle" idx="4294967295"/>
          </p:nvPr>
        </p:nvSpPr>
        <p:spPr>
          <a:xfrm>
            <a:off x="900113" y="2636838"/>
            <a:ext cx="3957637" cy="1143000"/>
          </a:xfrm>
          <a:effectLst/>
        </p:spPr>
        <p:txBody>
          <a:bodyPr/>
          <a:lstStyle/>
          <a:p>
            <a:pPr eaLnBrk="1" hangingPunct="1">
              <a:defRPr/>
            </a:pPr>
            <a:r>
              <a:rPr lang="zh-CN" altLang="en-US" sz="4800" b="1" dirty="0" smtClean="0">
                <a:solidFill>
                  <a:srgbClr val="FF0000"/>
                </a:solidFill>
                <a:ea typeface="楷体_GB2312" pitchFamily="49" charset="-122"/>
              </a:rPr>
              <a:t>机器人学</a:t>
            </a:r>
            <a:r>
              <a:rPr lang="en-US" altLang="zh-CN" sz="4800" b="1" dirty="0" smtClean="0">
                <a:solidFill>
                  <a:srgbClr val="FF0000"/>
                </a:solidFill>
                <a:ea typeface="楷体_GB2312" pitchFamily="49" charset="-122"/>
              </a:rPr>
              <a:t/>
            </a:r>
            <a:br>
              <a:rPr lang="en-US" altLang="zh-CN" sz="4800" b="1" dirty="0" smtClean="0">
                <a:solidFill>
                  <a:srgbClr val="FF0000"/>
                </a:solidFill>
                <a:ea typeface="楷体_GB2312" pitchFamily="49" charset="-122"/>
              </a:rPr>
            </a:br>
            <a:r>
              <a:rPr lang="zh-CN" altLang="en-US" sz="3600" b="1" dirty="0" smtClean="0">
                <a:solidFill>
                  <a:srgbClr val="FF0000"/>
                </a:solidFill>
                <a:ea typeface="楷体_GB2312" pitchFamily="49" charset="-122"/>
              </a:rPr>
              <a:t>第一讲 绪论</a:t>
            </a:r>
          </a:p>
        </p:txBody>
      </p:sp>
      <p:sp>
        <p:nvSpPr>
          <p:cNvPr id="2052" name="Rectangle 8"/>
          <p:cNvSpPr>
            <a:spLocks noChangeArrowheads="1"/>
          </p:cNvSpPr>
          <p:nvPr/>
        </p:nvSpPr>
        <p:spPr bwMode="auto">
          <a:xfrm>
            <a:off x="914400" y="3657600"/>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latin typeface="Times New Roman" pitchFamily="18" charset="0"/>
            </a:endParaRPr>
          </a:p>
        </p:txBody>
      </p:sp>
      <p:sp>
        <p:nvSpPr>
          <p:cNvPr id="2053" name="Rectangle 3"/>
          <p:cNvSpPr>
            <a:spLocks noGrp="1" noChangeArrowheads="1"/>
          </p:cNvSpPr>
          <p:nvPr>
            <p:ph type="subTitle" idx="4294967295"/>
          </p:nvPr>
        </p:nvSpPr>
        <p:spPr>
          <a:xfrm>
            <a:off x="684213" y="4437063"/>
            <a:ext cx="4248150" cy="1963737"/>
          </a:xfrm>
        </p:spPr>
        <p:txBody>
          <a:bodyPr/>
          <a:lstStyle/>
          <a:p>
            <a:pPr marL="0" indent="0" algn="ctr" eaLnBrk="1" hangingPunct="1">
              <a:lnSpc>
                <a:spcPct val="90000"/>
              </a:lnSpc>
              <a:buFont typeface="Arial" pitchFamily="34" charset="0"/>
              <a:buNone/>
            </a:pPr>
            <a:r>
              <a:rPr lang="zh-CN" altLang="en-US" sz="2800" b="1" dirty="0" smtClean="0">
                <a:solidFill>
                  <a:schemeClr val="hlink"/>
                </a:solidFill>
                <a:latin typeface="Times New Roman" pitchFamily="18" charset="0"/>
                <a:ea typeface="黑体" pitchFamily="49" charset="-122"/>
              </a:rPr>
              <a:t>中国科学院自动化研究所</a:t>
            </a:r>
          </a:p>
          <a:p>
            <a:pPr marL="0" indent="0" algn="ctr" eaLnBrk="1" hangingPunct="1">
              <a:lnSpc>
                <a:spcPct val="90000"/>
              </a:lnSpc>
              <a:buFont typeface="Arial" pitchFamily="34" charset="0"/>
              <a:buNone/>
            </a:pPr>
            <a:r>
              <a:rPr lang="zh-CN" altLang="en-US" sz="2800" b="1" dirty="0" smtClean="0">
                <a:solidFill>
                  <a:schemeClr val="hlink"/>
                </a:solidFill>
                <a:latin typeface="Times New Roman" pitchFamily="18" charset="0"/>
                <a:ea typeface="黑体" pitchFamily="49" charset="-122"/>
              </a:rPr>
              <a:t>徐  德  研究员</a:t>
            </a:r>
          </a:p>
          <a:p>
            <a:pPr marL="0" indent="0" algn="ctr" eaLnBrk="1" hangingPunct="1">
              <a:lnSpc>
                <a:spcPct val="90000"/>
              </a:lnSpc>
              <a:buFont typeface="Arial" pitchFamily="34" charset="0"/>
              <a:buNone/>
            </a:pPr>
            <a:r>
              <a:rPr lang="en-US" altLang="zh-CN" sz="2400" b="1" dirty="0" smtClean="0">
                <a:solidFill>
                  <a:schemeClr val="hlink"/>
                </a:solidFill>
                <a:latin typeface="Times New Roman" pitchFamily="18" charset="0"/>
                <a:ea typeface="黑体" pitchFamily="49" charset="-122"/>
              </a:rPr>
              <a:t>2019</a:t>
            </a:r>
            <a:r>
              <a:rPr lang="zh-CN" altLang="en-US" sz="2400" b="1" dirty="0" smtClean="0">
                <a:solidFill>
                  <a:schemeClr val="hlink"/>
                </a:solidFill>
                <a:latin typeface="Times New Roman" pitchFamily="18" charset="0"/>
                <a:ea typeface="黑体" pitchFamily="49" charset="-122"/>
              </a:rPr>
              <a:t>年</a:t>
            </a:r>
            <a:r>
              <a:rPr lang="en-US" altLang="zh-CN" sz="2400" b="1" dirty="0" smtClean="0">
                <a:solidFill>
                  <a:schemeClr val="hlink"/>
                </a:solidFill>
                <a:latin typeface="Times New Roman" pitchFamily="18" charset="0"/>
                <a:ea typeface="黑体" pitchFamily="49" charset="-122"/>
              </a:rPr>
              <a:t>9</a:t>
            </a:r>
            <a:r>
              <a:rPr lang="zh-CN" altLang="en-US" sz="2400" b="1" dirty="0" smtClean="0">
                <a:solidFill>
                  <a:schemeClr val="hlink"/>
                </a:solidFill>
                <a:latin typeface="Times New Roman" pitchFamily="18" charset="0"/>
                <a:ea typeface="黑体" pitchFamily="49" charset="-122"/>
              </a:rPr>
              <a:t>月</a:t>
            </a:r>
            <a:r>
              <a:rPr lang="en-US" altLang="zh-CN" sz="2400" b="1" dirty="0" smtClean="0">
                <a:solidFill>
                  <a:schemeClr val="hlink"/>
                </a:solidFill>
                <a:latin typeface="Times New Roman" pitchFamily="18" charset="0"/>
                <a:ea typeface="黑体" pitchFamily="49" charset="-122"/>
              </a:rPr>
              <a:t>6</a:t>
            </a:r>
            <a:r>
              <a:rPr lang="zh-CN" altLang="en-US" sz="2400" b="1" dirty="0" smtClean="0">
                <a:solidFill>
                  <a:schemeClr val="hlink"/>
                </a:solidFill>
                <a:latin typeface="Times New Roman" pitchFamily="18" charset="0"/>
                <a:ea typeface="黑体" pitchFamily="49" charset="-122"/>
              </a:rPr>
              <a:t>日</a:t>
            </a:r>
          </a:p>
          <a:p>
            <a:pPr marL="0" indent="0" algn="ctr" eaLnBrk="1" hangingPunct="1">
              <a:lnSpc>
                <a:spcPct val="90000"/>
              </a:lnSpc>
              <a:buFont typeface="Arial" pitchFamily="34" charset="0"/>
              <a:buNone/>
            </a:pPr>
            <a:r>
              <a:rPr lang="en-US" altLang="zh-CN" sz="2800" dirty="0" smtClean="0">
                <a:solidFill>
                  <a:schemeClr val="hlink"/>
                </a:solidFill>
                <a:latin typeface="Times New Roman" pitchFamily="18" charset="0"/>
                <a:ea typeface="黑体" pitchFamily="49" charset="-122"/>
              </a:rPr>
              <a:t>de.xu@ia.ac.cn</a:t>
            </a:r>
          </a:p>
        </p:txBody>
      </p:sp>
      <p:grpSp>
        <p:nvGrpSpPr>
          <p:cNvPr id="2054" name="Group 16"/>
          <p:cNvGrpSpPr>
            <a:grpSpLocks noChangeAspect="1"/>
          </p:cNvGrpSpPr>
          <p:nvPr/>
        </p:nvGrpSpPr>
        <p:grpSpPr bwMode="auto">
          <a:xfrm>
            <a:off x="5724525" y="476250"/>
            <a:ext cx="3127375" cy="3343275"/>
            <a:chOff x="2148" y="11679"/>
            <a:chExt cx="3921" cy="4191"/>
          </a:xfrm>
        </p:grpSpPr>
        <p:sp>
          <p:nvSpPr>
            <p:cNvPr id="2063" name="Line 17"/>
            <p:cNvSpPr>
              <a:spLocks noChangeAspect="1" noChangeShapeType="1"/>
            </p:cNvSpPr>
            <p:nvPr/>
          </p:nvSpPr>
          <p:spPr bwMode="auto">
            <a:xfrm>
              <a:off x="2456" y="13929"/>
              <a:ext cx="0" cy="140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4" name="Line 18"/>
            <p:cNvSpPr>
              <a:spLocks noChangeAspect="1" noChangeShapeType="1"/>
            </p:cNvSpPr>
            <p:nvPr/>
          </p:nvSpPr>
          <p:spPr bwMode="auto">
            <a:xfrm>
              <a:off x="2892" y="13710"/>
              <a:ext cx="14" cy="15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5" name="Oval 19"/>
            <p:cNvSpPr>
              <a:spLocks noChangeAspect="1" noChangeArrowheads="1"/>
            </p:cNvSpPr>
            <p:nvPr/>
          </p:nvSpPr>
          <p:spPr bwMode="auto">
            <a:xfrm>
              <a:off x="2148" y="14934"/>
              <a:ext cx="1066" cy="64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imes New Roman" pitchFamily="18" charset="0"/>
              </a:endParaRPr>
            </a:p>
          </p:txBody>
        </p:sp>
        <p:sp>
          <p:nvSpPr>
            <p:cNvPr id="2066" name="Freeform 20"/>
            <p:cNvSpPr>
              <a:spLocks noChangeAspect="1"/>
            </p:cNvSpPr>
            <p:nvPr/>
          </p:nvSpPr>
          <p:spPr bwMode="auto">
            <a:xfrm>
              <a:off x="2456" y="15294"/>
              <a:ext cx="450" cy="108"/>
            </a:xfrm>
            <a:custGeom>
              <a:avLst/>
              <a:gdLst>
                <a:gd name="T0" fmla="*/ 0 w 450"/>
                <a:gd name="T1" fmla="*/ 1 h 159"/>
                <a:gd name="T2" fmla="*/ 270 w 450"/>
                <a:gd name="T3" fmla="*/ 5 h 159"/>
                <a:gd name="T4" fmla="*/ 450 w 450"/>
                <a:gd name="T5" fmla="*/ 0 h 159"/>
                <a:gd name="T6" fmla="*/ 0 60000 65536"/>
                <a:gd name="T7" fmla="*/ 0 60000 65536"/>
                <a:gd name="T8" fmla="*/ 0 60000 65536"/>
                <a:gd name="T9" fmla="*/ 0 w 450"/>
                <a:gd name="T10" fmla="*/ 0 h 159"/>
                <a:gd name="T11" fmla="*/ 450 w 450"/>
                <a:gd name="T12" fmla="*/ 159 h 159"/>
              </a:gdLst>
              <a:ahLst/>
              <a:cxnLst>
                <a:cxn ang="T6">
                  <a:pos x="T0" y="T1"/>
                </a:cxn>
                <a:cxn ang="T7">
                  <a:pos x="T2" y="T3"/>
                </a:cxn>
                <a:cxn ang="T8">
                  <a:pos x="T4" y="T5"/>
                </a:cxn>
              </a:cxnLst>
              <a:rect l="T9" t="T10" r="T11" b="T12"/>
              <a:pathLst>
                <a:path w="450" h="159">
                  <a:moveTo>
                    <a:pt x="0" y="39"/>
                  </a:moveTo>
                  <a:cubicBezTo>
                    <a:pt x="97" y="99"/>
                    <a:pt x="195" y="159"/>
                    <a:pt x="270" y="153"/>
                  </a:cubicBezTo>
                  <a:cubicBezTo>
                    <a:pt x="345" y="147"/>
                    <a:pt x="397" y="73"/>
                    <a:pt x="450" y="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7" name="Oval 21"/>
            <p:cNvSpPr>
              <a:spLocks noChangeAspect="1" noChangeArrowheads="1"/>
            </p:cNvSpPr>
            <p:nvPr/>
          </p:nvSpPr>
          <p:spPr bwMode="auto">
            <a:xfrm rot="-1178321">
              <a:off x="2213" y="13417"/>
              <a:ext cx="294" cy="45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imes New Roman" pitchFamily="18" charset="0"/>
              </a:endParaRPr>
            </a:p>
          </p:txBody>
        </p:sp>
        <p:sp>
          <p:nvSpPr>
            <p:cNvPr id="2068" name="Line 22"/>
            <p:cNvSpPr>
              <a:spLocks noChangeAspect="1" noChangeShapeType="1"/>
            </p:cNvSpPr>
            <p:nvPr/>
          </p:nvSpPr>
          <p:spPr bwMode="auto">
            <a:xfrm flipV="1">
              <a:off x="2224" y="13029"/>
              <a:ext cx="644" cy="3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9" name="Line 23"/>
            <p:cNvSpPr>
              <a:spLocks noChangeAspect="1" noChangeShapeType="1"/>
            </p:cNvSpPr>
            <p:nvPr/>
          </p:nvSpPr>
          <p:spPr bwMode="auto">
            <a:xfrm flipV="1">
              <a:off x="2482" y="13518"/>
              <a:ext cx="694" cy="4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0" name="Freeform 24"/>
            <p:cNvSpPr>
              <a:spLocks noChangeAspect="1"/>
            </p:cNvSpPr>
            <p:nvPr/>
          </p:nvSpPr>
          <p:spPr bwMode="auto">
            <a:xfrm>
              <a:off x="2842" y="13041"/>
              <a:ext cx="333" cy="504"/>
            </a:xfrm>
            <a:custGeom>
              <a:avLst/>
              <a:gdLst>
                <a:gd name="T0" fmla="*/ 0 w 333"/>
                <a:gd name="T1" fmla="*/ 0 h 504"/>
                <a:gd name="T2" fmla="*/ 282 w 333"/>
                <a:gd name="T3" fmla="*/ 129 h 504"/>
                <a:gd name="T4" fmla="*/ 308 w 333"/>
                <a:gd name="T5" fmla="*/ 504 h 504"/>
                <a:gd name="T6" fmla="*/ 0 60000 65536"/>
                <a:gd name="T7" fmla="*/ 0 60000 65536"/>
                <a:gd name="T8" fmla="*/ 0 60000 65536"/>
                <a:gd name="T9" fmla="*/ 0 w 333"/>
                <a:gd name="T10" fmla="*/ 0 h 504"/>
                <a:gd name="T11" fmla="*/ 333 w 333"/>
                <a:gd name="T12" fmla="*/ 504 h 504"/>
              </a:gdLst>
              <a:ahLst/>
              <a:cxnLst>
                <a:cxn ang="T6">
                  <a:pos x="T0" y="T1"/>
                </a:cxn>
                <a:cxn ang="T7">
                  <a:pos x="T2" y="T3"/>
                </a:cxn>
                <a:cxn ang="T8">
                  <a:pos x="T4" y="T5"/>
                </a:cxn>
              </a:cxnLst>
              <a:rect l="T9" t="T10" r="T11" b="T12"/>
              <a:pathLst>
                <a:path w="333" h="504">
                  <a:moveTo>
                    <a:pt x="0" y="0"/>
                  </a:moveTo>
                  <a:cubicBezTo>
                    <a:pt x="115" y="22"/>
                    <a:pt x="231" y="45"/>
                    <a:pt x="282" y="129"/>
                  </a:cubicBezTo>
                  <a:cubicBezTo>
                    <a:pt x="333" y="213"/>
                    <a:pt x="320" y="358"/>
                    <a:pt x="308" y="50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1" name="Freeform 25"/>
            <p:cNvSpPr>
              <a:spLocks noChangeAspect="1"/>
            </p:cNvSpPr>
            <p:nvPr/>
          </p:nvSpPr>
          <p:spPr bwMode="auto">
            <a:xfrm>
              <a:off x="2526" y="12567"/>
              <a:ext cx="200" cy="579"/>
            </a:xfrm>
            <a:custGeom>
              <a:avLst/>
              <a:gdLst>
                <a:gd name="T0" fmla="*/ 200 w 200"/>
                <a:gd name="T1" fmla="*/ 0 h 579"/>
                <a:gd name="T2" fmla="*/ 6 w 200"/>
                <a:gd name="T3" fmla="*/ 219 h 579"/>
                <a:gd name="T4" fmla="*/ 162 w 200"/>
                <a:gd name="T5" fmla="*/ 579 h 579"/>
                <a:gd name="T6" fmla="*/ 0 60000 65536"/>
                <a:gd name="T7" fmla="*/ 0 60000 65536"/>
                <a:gd name="T8" fmla="*/ 0 60000 65536"/>
                <a:gd name="T9" fmla="*/ 0 w 200"/>
                <a:gd name="T10" fmla="*/ 0 h 579"/>
                <a:gd name="T11" fmla="*/ 200 w 200"/>
                <a:gd name="T12" fmla="*/ 579 h 579"/>
              </a:gdLst>
              <a:ahLst/>
              <a:cxnLst>
                <a:cxn ang="T6">
                  <a:pos x="T0" y="T1"/>
                </a:cxn>
                <a:cxn ang="T7">
                  <a:pos x="T2" y="T3"/>
                </a:cxn>
                <a:cxn ang="T8">
                  <a:pos x="T4" y="T5"/>
                </a:cxn>
              </a:cxnLst>
              <a:rect l="T9" t="T10" r="T11" b="T12"/>
              <a:pathLst>
                <a:path w="200" h="579">
                  <a:moveTo>
                    <a:pt x="200" y="0"/>
                  </a:moveTo>
                  <a:cubicBezTo>
                    <a:pt x="106" y="61"/>
                    <a:pt x="12" y="123"/>
                    <a:pt x="6" y="219"/>
                  </a:cubicBezTo>
                  <a:cubicBezTo>
                    <a:pt x="0" y="315"/>
                    <a:pt x="81" y="447"/>
                    <a:pt x="162" y="579"/>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2" name="Line 26"/>
            <p:cNvSpPr>
              <a:spLocks noChangeAspect="1" noChangeShapeType="1"/>
            </p:cNvSpPr>
            <p:nvPr/>
          </p:nvSpPr>
          <p:spPr bwMode="auto">
            <a:xfrm flipV="1">
              <a:off x="2712" y="12411"/>
              <a:ext cx="296" cy="16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3" name="Line 27"/>
            <p:cNvSpPr>
              <a:spLocks noChangeAspect="1" noChangeShapeType="1"/>
            </p:cNvSpPr>
            <p:nvPr/>
          </p:nvSpPr>
          <p:spPr bwMode="auto">
            <a:xfrm>
              <a:off x="2712" y="12591"/>
              <a:ext cx="1196" cy="79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4" name="Line 28"/>
            <p:cNvSpPr>
              <a:spLocks noChangeAspect="1" noChangeShapeType="1"/>
            </p:cNvSpPr>
            <p:nvPr/>
          </p:nvSpPr>
          <p:spPr bwMode="auto">
            <a:xfrm>
              <a:off x="2996" y="12411"/>
              <a:ext cx="1440" cy="10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5" name="Line 29"/>
            <p:cNvSpPr>
              <a:spLocks noChangeAspect="1" noChangeShapeType="1"/>
            </p:cNvSpPr>
            <p:nvPr/>
          </p:nvSpPr>
          <p:spPr bwMode="auto">
            <a:xfrm flipH="1">
              <a:off x="3678" y="13401"/>
              <a:ext cx="218" cy="3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 name="Line 30"/>
            <p:cNvSpPr>
              <a:spLocks noChangeAspect="1" noChangeShapeType="1"/>
            </p:cNvSpPr>
            <p:nvPr/>
          </p:nvSpPr>
          <p:spPr bwMode="auto">
            <a:xfrm>
              <a:off x="3098" y="13581"/>
              <a:ext cx="604"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7" name="Freeform 31"/>
            <p:cNvSpPr>
              <a:spLocks noChangeAspect="1"/>
            </p:cNvSpPr>
            <p:nvPr/>
          </p:nvSpPr>
          <p:spPr bwMode="auto">
            <a:xfrm>
              <a:off x="3896" y="13352"/>
              <a:ext cx="296" cy="115"/>
            </a:xfrm>
            <a:custGeom>
              <a:avLst/>
              <a:gdLst>
                <a:gd name="T0" fmla="*/ 0 w 296"/>
                <a:gd name="T1" fmla="*/ 37 h 115"/>
                <a:gd name="T2" fmla="*/ 166 w 296"/>
                <a:gd name="T3" fmla="*/ 13 h 115"/>
                <a:gd name="T4" fmla="*/ 296 w 296"/>
                <a:gd name="T5" fmla="*/ 115 h 115"/>
                <a:gd name="T6" fmla="*/ 0 60000 65536"/>
                <a:gd name="T7" fmla="*/ 0 60000 65536"/>
                <a:gd name="T8" fmla="*/ 0 60000 65536"/>
                <a:gd name="T9" fmla="*/ 0 w 296"/>
                <a:gd name="T10" fmla="*/ 0 h 115"/>
                <a:gd name="T11" fmla="*/ 296 w 296"/>
                <a:gd name="T12" fmla="*/ 115 h 115"/>
              </a:gdLst>
              <a:ahLst/>
              <a:cxnLst>
                <a:cxn ang="T6">
                  <a:pos x="T0" y="T1"/>
                </a:cxn>
                <a:cxn ang="T7">
                  <a:pos x="T2" y="T3"/>
                </a:cxn>
                <a:cxn ang="T8">
                  <a:pos x="T4" y="T5"/>
                </a:cxn>
              </a:cxnLst>
              <a:rect l="T9" t="T10" r="T11" b="T12"/>
              <a:pathLst>
                <a:path w="296" h="115">
                  <a:moveTo>
                    <a:pt x="0" y="37"/>
                  </a:moveTo>
                  <a:cubicBezTo>
                    <a:pt x="58" y="18"/>
                    <a:pt x="117" y="0"/>
                    <a:pt x="166" y="13"/>
                  </a:cubicBezTo>
                  <a:cubicBezTo>
                    <a:pt x="215" y="26"/>
                    <a:pt x="255" y="70"/>
                    <a:pt x="296" y="115"/>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8" name="Freeform 32"/>
            <p:cNvSpPr>
              <a:spLocks noChangeAspect="1"/>
            </p:cNvSpPr>
            <p:nvPr/>
          </p:nvSpPr>
          <p:spPr bwMode="auto">
            <a:xfrm>
              <a:off x="3780" y="13539"/>
              <a:ext cx="206" cy="69"/>
            </a:xfrm>
            <a:custGeom>
              <a:avLst/>
              <a:gdLst>
                <a:gd name="T0" fmla="*/ 0 w 206"/>
                <a:gd name="T1" fmla="*/ 30 h 69"/>
                <a:gd name="T2" fmla="*/ 128 w 206"/>
                <a:gd name="T3" fmla="*/ 6 h 69"/>
                <a:gd name="T4" fmla="*/ 206 w 206"/>
                <a:gd name="T5" fmla="*/ 69 h 69"/>
                <a:gd name="T6" fmla="*/ 0 60000 65536"/>
                <a:gd name="T7" fmla="*/ 0 60000 65536"/>
                <a:gd name="T8" fmla="*/ 0 60000 65536"/>
                <a:gd name="T9" fmla="*/ 0 w 206"/>
                <a:gd name="T10" fmla="*/ 0 h 69"/>
                <a:gd name="T11" fmla="*/ 206 w 206"/>
                <a:gd name="T12" fmla="*/ 69 h 69"/>
              </a:gdLst>
              <a:ahLst/>
              <a:cxnLst>
                <a:cxn ang="T6">
                  <a:pos x="T0" y="T1"/>
                </a:cxn>
                <a:cxn ang="T7">
                  <a:pos x="T2" y="T3"/>
                </a:cxn>
                <a:cxn ang="T8">
                  <a:pos x="T4" y="T5"/>
                </a:cxn>
              </a:cxnLst>
              <a:rect l="T9" t="T10" r="T11" b="T12"/>
              <a:pathLst>
                <a:path w="206" h="69">
                  <a:moveTo>
                    <a:pt x="0" y="30"/>
                  </a:moveTo>
                  <a:cubicBezTo>
                    <a:pt x="47" y="15"/>
                    <a:pt x="94" y="0"/>
                    <a:pt x="128" y="6"/>
                  </a:cubicBezTo>
                  <a:cubicBezTo>
                    <a:pt x="162" y="12"/>
                    <a:pt x="184" y="40"/>
                    <a:pt x="206" y="69"/>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9" name="Line 33"/>
            <p:cNvSpPr>
              <a:spLocks noChangeAspect="1" noChangeShapeType="1"/>
            </p:cNvSpPr>
            <p:nvPr/>
          </p:nvSpPr>
          <p:spPr bwMode="auto">
            <a:xfrm flipV="1">
              <a:off x="3960" y="13467"/>
              <a:ext cx="232" cy="11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0" name="Line 34"/>
            <p:cNvSpPr>
              <a:spLocks noChangeAspect="1" noChangeShapeType="1"/>
            </p:cNvSpPr>
            <p:nvPr/>
          </p:nvSpPr>
          <p:spPr bwMode="auto">
            <a:xfrm flipH="1">
              <a:off x="4204" y="13455"/>
              <a:ext cx="180" cy="9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1" name="Freeform 35"/>
            <p:cNvSpPr>
              <a:spLocks noChangeAspect="1"/>
            </p:cNvSpPr>
            <p:nvPr/>
          </p:nvSpPr>
          <p:spPr bwMode="auto">
            <a:xfrm>
              <a:off x="4384" y="13467"/>
              <a:ext cx="169" cy="474"/>
            </a:xfrm>
            <a:custGeom>
              <a:avLst/>
              <a:gdLst>
                <a:gd name="T0" fmla="*/ 38 w 169"/>
                <a:gd name="T1" fmla="*/ 0 h 474"/>
                <a:gd name="T2" fmla="*/ 154 w 169"/>
                <a:gd name="T3" fmla="*/ 243 h 474"/>
                <a:gd name="T4" fmla="*/ 128 w 169"/>
                <a:gd name="T5" fmla="*/ 399 h 474"/>
                <a:gd name="T6" fmla="*/ 0 w 169"/>
                <a:gd name="T7" fmla="*/ 474 h 474"/>
                <a:gd name="T8" fmla="*/ 0 60000 65536"/>
                <a:gd name="T9" fmla="*/ 0 60000 65536"/>
                <a:gd name="T10" fmla="*/ 0 60000 65536"/>
                <a:gd name="T11" fmla="*/ 0 60000 65536"/>
                <a:gd name="T12" fmla="*/ 0 w 169"/>
                <a:gd name="T13" fmla="*/ 0 h 474"/>
                <a:gd name="T14" fmla="*/ 169 w 169"/>
                <a:gd name="T15" fmla="*/ 474 h 474"/>
              </a:gdLst>
              <a:ahLst/>
              <a:cxnLst>
                <a:cxn ang="T8">
                  <a:pos x="T0" y="T1"/>
                </a:cxn>
                <a:cxn ang="T9">
                  <a:pos x="T2" y="T3"/>
                </a:cxn>
                <a:cxn ang="T10">
                  <a:pos x="T4" y="T5"/>
                </a:cxn>
                <a:cxn ang="T11">
                  <a:pos x="T6" y="T7"/>
                </a:cxn>
              </a:cxnLst>
              <a:rect l="T12" t="T13" r="T14" b="T15"/>
              <a:pathLst>
                <a:path w="169" h="474">
                  <a:moveTo>
                    <a:pt x="38" y="0"/>
                  </a:moveTo>
                  <a:cubicBezTo>
                    <a:pt x="88" y="88"/>
                    <a:pt x="139" y="177"/>
                    <a:pt x="154" y="243"/>
                  </a:cubicBezTo>
                  <a:cubicBezTo>
                    <a:pt x="169" y="309"/>
                    <a:pt x="154" y="361"/>
                    <a:pt x="128" y="399"/>
                  </a:cubicBezTo>
                  <a:cubicBezTo>
                    <a:pt x="102" y="437"/>
                    <a:pt x="51" y="455"/>
                    <a:pt x="0" y="47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82" name="Line 36"/>
            <p:cNvSpPr>
              <a:spLocks noChangeAspect="1" noChangeShapeType="1"/>
            </p:cNvSpPr>
            <p:nvPr/>
          </p:nvSpPr>
          <p:spPr bwMode="auto">
            <a:xfrm>
              <a:off x="4178" y="13467"/>
              <a:ext cx="502" cy="13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3" name="Line 37"/>
            <p:cNvSpPr>
              <a:spLocks noChangeAspect="1" noChangeShapeType="1"/>
            </p:cNvSpPr>
            <p:nvPr/>
          </p:nvSpPr>
          <p:spPr bwMode="auto">
            <a:xfrm>
              <a:off x="3972" y="13581"/>
              <a:ext cx="540" cy="13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4" name="Line 38"/>
            <p:cNvSpPr>
              <a:spLocks noChangeAspect="1" noChangeShapeType="1"/>
            </p:cNvSpPr>
            <p:nvPr/>
          </p:nvSpPr>
          <p:spPr bwMode="auto">
            <a:xfrm>
              <a:off x="3676" y="13725"/>
              <a:ext cx="606" cy="1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5" name="Line 39"/>
            <p:cNvSpPr>
              <a:spLocks noChangeAspect="1" noChangeShapeType="1"/>
            </p:cNvSpPr>
            <p:nvPr/>
          </p:nvSpPr>
          <p:spPr bwMode="auto">
            <a:xfrm flipH="1">
              <a:off x="4474" y="14907"/>
              <a:ext cx="38" cy="11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6" name="Line 40"/>
            <p:cNvSpPr>
              <a:spLocks noChangeAspect="1" noChangeShapeType="1"/>
            </p:cNvSpPr>
            <p:nvPr/>
          </p:nvSpPr>
          <p:spPr bwMode="auto">
            <a:xfrm flipV="1">
              <a:off x="4518" y="14817"/>
              <a:ext cx="168" cy="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7" name="Line 41"/>
            <p:cNvSpPr>
              <a:spLocks noChangeAspect="1" noChangeShapeType="1"/>
            </p:cNvSpPr>
            <p:nvPr/>
          </p:nvSpPr>
          <p:spPr bwMode="auto">
            <a:xfrm>
              <a:off x="4602" y="14907"/>
              <a:ext cx="310" cy="28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8" name="Line 42"/>
            <p:cNvSpPr>
              <a:spLocks noChangeAspect="1" noChangeShapeType="1"/>
            </p:cNvSpPr>
            <p:nvPr/>
          </p:nvSpPr>
          <p:spPr bwMode="auto">
            <a:xfrm>
              <a:off x="4576" y="15165"/>
              <a:ext cx="244" cy="9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9" name="Line 43"/>
            <p:cNvSpPr>
              <a:spLocks noChangeAspect="1" noChangeShapeType="1"/>
            </p:cNvSpPr>
            <p:nvPr/>
          </p:nvSpPr>
          <p:spPr bwMode="auto">
            <a:xfrm flipV="1">
              <a:off x="4486" y="15228"/>
              <a:ext cx="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0" name="Line 44"/>
            <p:cNvSpPr>
              <a:spLocks noChangeAspect="1" noChangeShapeType="1"/>
            </p:cNvSpPr>
            <p:nvPr/>
          </p:nvSpPr>
          <p:spPr bwMode="auto">
            <a:xfrm>
              <a:off x="4578" y="15255"/>
              <a:ext cx="308" cy="1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1" name="Line 45"/>
            <p:cNvSpPr>
              <a:spLocks noChangeAspect="1" noChangeShapeType="1"/>
            </p:cNvSpPr>
            <p:nvPr/>
          </p:nvSpPr>
          <p:spPr bwMode="auto">
            <a:xfrm flipH="1">
              <a:off x="4578" y="15165"/>
              <a:ext cx="12" cy="9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2" name="Line 46"/>
            <p:cNvSpPr>
              <a:spLocks noChangeAspect="1" noChangeShapeType="1"/>
            </p:cNvSpPr>
            <p:nvPr/>
          </p:nvSpPr>
          <p:spPr bwMode="auto">
            <a:xfrm flipH="1">
              <a:off x="4564" y="14985"/>
              <a:ext cx="116" cy="16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3" name="Oval 47"/>
            <p:cNvSpPr>
              <a:spLocks noChangeAspect="1" noChangeArrowheads="1"/>
            </p:cNvSpPr>
            <p:nvPr/>
          </p:nvSpPr>
          <p:spPr bwMode="auto">
            <a:xfrm rot="1561017">
              <a:off x="4257" y="14967"/>
              <a:ext cx="319" cy="27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imes New Roman" pitchFamily="18" charset="0"/>
              </a:endParaRPr>
            </a:p>
          </p:txBody>
        </p:sp>
        <p:sp>
          <p:nvSpPr>
            <p:cNvPr id="2094" name="Freeform 48"/>
            <p:cNvSpPr>
              <a:spLocks noChangeAspect="1"/>
            </p:cNvSpPr>
            <p:nvPr/>
          </p:nvSpPr>
          <p:spPr bwMode="auto">
            <a:xfrm>
              <a:off x="4642" y="14856"/>
              <a:ext cx="124" cy="204"/>
            </a:xfrm>
            <a:custGeom>
              <a:avLst/>
              <a:gdLst>
                <a:gd name="T0" fmla="*/ 0 w 149"/>
                <a:gd name="T1" fmla="*/ 0 h 204"/>
                <a:gd name="T2" fmla="*/ 25 w 149"/>
                <a:gd name="T3" fmla="*/ 75 h 204"/>
                <a:gd name="T4" fmla="*/ 25 w 149"/>
                <a:gd name="T5" fmla="*/ 204 h 204"/>
                <a:gd name="T6" fmla="*/ 0 60000 65536"/>
                <a:gd name="T7" fmla="*/ 0 60000 65536"/>
                <a:gd name="T8" fmla="*/ 0 60000 65536"/>
                <a:gd name="T9" fmla="*/ 0 w 149"/>
                <a:gd name="T10" fmla="*/ 0 h 204"/>
                <a:gd name="T11" fmla="*/ 149 w 149"/>
                <a:gd name="T12" fmla="*/ 204 h 204"/>
              </a:gdLst>
              <a:ahLst/>
              <a:cxnLst>
                <a:cxn ang="T6">
                  <a:pos x="T0" y="T1"/>
                </a:cxn>
                <a:cxn ang="T7">
                  <a:pos x="T2" y="T3"/>
                </a:cxn>
                <a:cxn ang="T8">
                  <a:pos x="T4" y="T5"/>
                </a:cxn>
              </a:cxnLst>
              <a:rect l="T9" t="T10" r="T11" b="T12"/>
              <a:pathLst>
                <a:path w="149" h="204">
                  <a:moveTo>
                    <a:pt x="0" y="0"/>
                  </a:moveTo>
                  <a:cubicBezTo>
                    <a:pt x="53" y="20"/>
                    <a:pt x="107" y="41"/>
                    <a:pt x="128" y="75"/>
                  </a:cubicBezTo>
                  <a:cubicBezTo>
                    <a:pt x="149" y="109"/>
                    <a:pt x="138" y="156"/>
                    <a:pt x="128" y="20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5" name="Oval 49"/>
            <p:cNvSpPr>
              <a:spLocks noChangeAspect="1" noChangeArrowheads="1"/>
            </p:cNvSpPr>
            <p:nvPr/>
          </p:nvSpPr>
          <p:spPr bwMode="auto">
            <a:xfrm>
              <a:off x="4824" y="15192"/>
              <a:ext cx="142" cy="21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imes New Roman" pitchFamily="18" charset="0"/>
              </a:endParaRPr>
            </a:p>
          </p:txBody>
        </p:sp>
        <p:sp>
          <p:nvSpPr>
            <p:cNvPr id="2096" name="Line 50"/>
            <p:cNvSpPr>
              <a:spLocks noChangeAspect="1" noChangeShapeType="1"/>
            </p:cNvSpPr>
            <p:nvPr/>
          </p:nvSpPr>
          <p:spPr bwMode="auto">
            <a:xfrm>
              <a:off x="2636" y="11976"/>
              <a:ext cx="64" cy="3369"/>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7" name="Freeform 51"/>
            <p:cNvSpPr>
              <a:spLocks noChangeAspect="1"/>
            </p:cNvSpPr>
            <p:nvPr/>
          </p:nvSpPr>
          <p:spPr bwMode="auto">
            <a:xfrm>
              <a:off x="2352" y="12039"/>
              <a:ext cx="580" cy="256"/>
            </a:xfrm>
            <a:custGeom>
              <a:avLst/>
              <a:gdLst>
                <a:gd name="T0" fmla="*/ 0 w 580"/>
                <a:gd name="T1" fmla="*/ 15 h 256"/>
                <a:gd name="T2" fmla="*/ 180 w 580"/>
                <a:gd name="T3" fmla="*/ 219 h 256"/>
                <a:gd name="T4" fmla="*/ 438 w 580"/>
                <a:gd name="T5" fmla="*/ 219 h 256"/>
                <a:gd name="T6" fmla="*/ 580 w 580"/>
                <a:gd name="T7" fmla="*/ 0 h 256"/>
                <a:gd name="T8" fmla="*/ 0 60000 65536"/>
                <a:gd name="T9" fmla="*/ 0 60000 65536"/>
                <a:gd name="T10" fmla="*/ 0 60000 65536"/>
                <a:gd name="T11" fmla="*/ 0 60000 65536"/>
                <a:gd name="T12" fmla="*/ 0 w 580"/>
                <a:gd name="T13" fmla="*/ 0 h 256"/>
                <a:gd name="T14" fmla="*/ 580 w 580"/>
                <a:gd name="T15" fmla="*/ 256 h 256"/>
              </a:gdLst>
              <a:ahLst/>
              <a:cxnLst>
                <a:cxn ang="T8">
                  <a:pos x="T0" y="T1"/>
                </a:cxn>
                <a:cxn ang="T9">
                  <a:pos x="T2" y="T3"/>
                </a:cxn>
                <a:cxn ang="T10">
                  <a:pos x="T4" y="T5"/>
                </a:cxn>
                <a:cxn ang="T11">
                  <a:pos x="T6" y="T7"/>
                </a:cxn>
              </a:cxnLst>
              <a:rect l="T12" t="T13" r="T14" b="T15"/>
              <a:pathLst>
                <a:path w="580" h="256">
                  <a:moveTo>
                    <a:pt x="0" y="15"/>
                  </a:moveTo>
                  <a:cubicBezTo>
                    <a:pt x="53" y="100"/>
                    <a:pt x="107" y="185"/>
                    <a:pt x="180" y="219"/>
                  </a:cubicBezTo>
                  <a:cubicBezTo>
                    <a:pt x="253" y="253"/>
                    <a:pt x="371" y="256"/>
                    <a:pt x="438" y="219"/>
                  </a:cubicBezTo>
                  <a:cubicBezTo>
                    <a:pt x="505" y="182"/>
                    <a:pt x="542" y="91"/>
                    <a:pt x="580" y="0"/>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8" name="Line 52"/>
            <p:cNvSpPr>
              <a:spLocks noChangeAspect="1" noChangeShapeType="1"/>
            </p:cNvSpPr>
            <p:nvPr/>
          </p:nvSpPr>
          <p:spPr bwMode="auto">
            <a:xfrm flipV="1">
              <a:off x="2160" y="12426"/>
              <a:ext cx="2288" cy="1311"/>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 name="Line 53"/>
            <p:cNvSpPr>
              <a:spLocks noChangeAspect="1" noChangeShapeType="1"/>
            </p:cNvSpPr>
            <p:nvPr/>
          </p:nvSpPr>
          <p:spPr bwMode="auto">
            <a:xfrm flipV="1">
              <a:off x="3626" y="12978"/>
              <a:ext cx="1852" cy="1143"/>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0" name="Oval 54"/>
            <p:cNvSpPr>
              <a:spLocks noChangeAspect="1" noChangeArrowheads="1"/>
            </p:cNvSpPr>
            <p:nvPr/>
          </p:nvSpPr>
          <p:spPr bwMode="auto">
            <a:xfrm>
              <a:off x="3870" y="13815"/>
              <a:ext cx="180" cy="16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imes New Roman" pitchFamily="18" charset="0"/>
              </a:endParaRPr>
            </a:p>
          </p:txBody>
        </p:sp>
        <p:sp>
          <p:nvSpPr>
            <p:cNvPr id="2101" name="Oval 55"/>
            <p:cNvSpPr>
              <a:spLocks noChangeAspect="1" noChangeArrowheads="1"/>
            </p:cNvSpPr>
            <p:nvPr/>
          </p:nvSpPr>
          <p:spPr bwMode="auto">
            <a:xfrm rot="964384">
              <a:off x="4306" y="15021"/>
              <a:ext cx="236" cy="18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imes New Roman" pitchFamily="18" charset="0"/>
              </a:endParaRPr>
            </a:p>
          </p:txBody>
        </p:sp>
        <p:sp>
          <p:nvSpPr>
            <p:cNvPr id="2102" name="Line 56"/>
            <p:cNvSpPr>
              <a:spLocks noChangeAspect="1" noChangeShapeType="1"/>
            </p:cNvSpPr>
            <p:nvPr/>
          </p:nvSpPr>
          <p:spPr bwMode="auto">
            <a:xfrm flipV="1">
              <a:off x="4178" y="14250"/>
              <a:ext cx="1878" cy="1005"/>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3" name="Freeform 57"/>
            <p:cNvSpPr>
              <a:spLocks noChangeAspect="1"/>
            </p:cNvSpPr>
            <p:nvPr/>
          </p:nvSpPr>
          <p:spPr bwMode="auto">
            <a:xfrm>
              <a:off x="4035" y="12387"/>
              <a:ext cx="337" cy="305"/>
            </a:xfrm>
            <a:custGeom>
              <a:avLst/>
              <a:gdLst>
                <a:gd name="T0" fmla="*/ 93 w 337"/>
                <a:gd name="T1" fmla="*/ 0 h 305"/>
                <a:gd name="T2" fmla="*/ 41 w 337"/>
                <a:gd name="T3" fmla="*/ 258 h 305"/>
                <a:gd name="T4" fmla="*/ 337 w 337"/>
                <a:gd name="T5" fmla="*/ 282 h 305"/>
                <a:gd name="T6" fmla="*/ 0 60000 65536"/>
                <a:gd name="T7" fmla="*/ 0 60000 65536"/>
                <a:gd name="T8" fmla="*/ 0 60000 65536"/>
                <a:gd name="T9" fmla="*/ 0 w 337"/>
                <a:gd name="T10" fmla="*/ 0 h 305"/>
                <a:gd name="T11" fmla="*/ 337 w 337"/>
                <a:gd name="T12" fmla="*/ 305 h 305"/>
              </a:gdLst>
              <a:ahLst/>
              <a:cxnLst>
                <a:cxn ang="T6">
                  <a:pos x="T0" y="T1"/>
                </a:cxn>
                <a:cxn ang="T7">
                  <a:pos x="T2" y="T3"/>
                </a:cxn>
                <a:cxn ang="T8">
                  <a:pos x="T4" y="T5"/>
                </a:cxn>
              </a:cxnLst>
              <a:rect l="T9" t="T10" r="T11" b="T12"/>
              <a:pathLst>
                <a:path w="337" h="305">
                  <a:moveTo>
                    <a:pt x="93" y="0"/>
                  </a:moveTo>
                  <a:cubicBezTo>
                    <a:pt x="46" y="105"/>
                    <a:pt x="0" y="211"/>
                    <a:pt x="41" y="258"/>
                  </a:cubicBezTo>
                  <a:cubicBezTo>
                    <a:pt x="82" y="305"/>
                    <a:pt x="209" y="293"/>
                    <a:pt x="337" y="282"/>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4" name="Freeform 58"/>
            <p:cNvSpPr>
              <a:spLocks noChangeAspect="1"/>
            </p:cNvSpPr>
            <p:nvPr/>
          </p:nvSpPr>
          <p:spPr bwMode="auto">
            <a:xfrm>
              <a:off x="4986" y="12993"/>
              <a:ext cx="337" cy="305"/>
            </a:xfrm>
            <a:custGeom>
              <a:avLst/>
              <a:gdLst>
                <a:gd name="T0" fmla="*/ 93 w 337"/>
                <a:gd name="T1" fmla="*/ 0 h 305"/>
                <a:gd name="T2" fmla="*/ 41 w 337"/>
                <a:gd name="T3" fmla="*/ 258 h 305"/>
                <a:gd name="T4" fmla="*/ 337 w 337"/>
                <a:gd name="T5" fmla="*/ 282 h 305"/>
                <a:gd name="T6" fmla="*/ 0 60000 65536"/>
                <a:gd name="T7" fmla="*/ 0 60000 65536"/>
                <a:gd name="T8" fmla="*/ 0 60000 65536"/>
                <a:gd name="T9" fmla="*/ 0 w 337"/>
                <a:gd name="T10" fmla="*/ 0 h 305"/>
                <a:gd name="T11" fmla="*/ 337 w 337"/>
                <a:gd name="T12" fmla="*/ 305 h 305"/>
              </a:gdLst>
              <a:ahLst/>
              <a:cxnLst>
                <a:cxn ang="T6">
                  <a:pos x="T0" y="T1"/>
                </a:cxn>
                <a:cxn ang="T7">
                  <a:pos x="T2" y="T3"/>
                </a:cxn>
                <a:cxn ang="T8">
                  <a:pos x="T4" y="T5"/>
                </a:cxn>
              </a:cxnLst>
              <a:rect l="T9" t="T10" r="T11" b="T12"/>
              <a:pathLst>
                <a:path w="337" h="305">
                  <a:moveTo>
                    <a:pt x="93" y="0"/>
                  </a:moveTo>
                  <a:cubicBezTo>
                    <a:pt x="46" y="105"/>
                    <a:pt x="0" y="211"/>
                    <a:pt x="41" y="258"/>
                  </a:cubicBezTo>
                  <a:cubicBezTo>
                    <a:pt x="82" y="305"/>
                    <a:pt x="209" y="293"/>
                    <a:pt x="337" y="282"/>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5" name="Freeform 59"/>
            <p:cNvSpPr>
              <a:spLocks noChangeAspect="1"/>
            </p:cNvSpPr>
            <p:nvPr/>
          </p:nvSpPr>
          <p:spPr bwMode="auto">
            <a:xfrm>
              <a:off x="5732" y="14187"/>
              <a:ext cx="337" cy="305"/>
            </a:xfrm>
            <a:custGeom>
              <a:avLst/>
              <a:gdLst>
                <a:gd name="T0" fmla="*/ 93 w 337"/>
                <a:gd name="T1" fmla="*/ 0 h 305"/>
                <a:gd name="T2" fmla="*/ 41 w 337"/>
                <a:gd name="T3" fmla="*/ 258 h 305"/>
                <a:gd name="T4" fmla="*/ 337 w 337"/>
                <a:gd name="T5" fmla="*/ 282 h 305"/>
                <a:gd name="T6" fmla="*/ 0 60000 65536"/>
                <a:gd name="T7" fmla="*/ 0 60000 65536"/>
                <a:gd name="T8" fmla="*/ 0 60000 65536"/>
                <a:gd name="T9" fmla="*/ 0 w 337"/>
                <a:gd name="T10" fmla="*/ 0 h 305"/>
                <a:gd name="T11" fmla="*/ 337 w 337"/>
                <a:gd name="T12" fmla="*/ 305 h 305"/>
              </a:gdLst>
              <a:ahLst/>
              <a:cxnLst>
                <a:cxn ang="T6">
                  <a:pos x="T0" y="T1"/>
                </a:cxn>
                <a:cxn ang="T7">
                  <a:pos x="T2" y="T3"/>
                </a:cxn>
                <a:cxn ang="T8">
                  <a:pos x="T4" y="T5"/>
                </a:cxn>
              </a:cxnLst>
              <a:rect l="T9" t="T10" r="T11" b="T12"/>
              <a:pathLst>
                <a:path w="337" h="305">
                  <a:moveTo>
                    <a:pt x="93" y="0"/>
                  </a:moveTo>
                  <a:cubicBezTo>
                    <a:pt x="46" y="105"/>
                    <a:pt x="0" y="211"/>
                    <a:pt x="41" y="258"/>
                  </a:cubicBezTo>
                  <a:cubicBezTo>
                    <a:pt x="82" y="305"/>
                    <a:pt x="209" y="293"/>
                    <a:pt x="337" y="282"/>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6" name="Line 60"/>
            <p:cNvSpPr>
              <a:spLocks noChangeAspect="1" noChangeShapeType="1"/>
            </p:cNvSpPr>
            <p:nvPr/>
          </p:nvSpPr>
          <p:spPr bwMode="auto">
            <a:xfrm>
              <a:off x="4076" y="14211"/>
              <a:ext cx="628" cy="144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7" name="Freeform 61"/>
            <p:cNvSpPr>
              <a:spLocks noChangeAspect="1"/>
            </p:cNvSpPr>
            <p:nvPr/>
          </p:nvSpPr>
          <p:spPr bwMode="auto">
            <a:xfrm>
              <a:off x="4064" y="14436"/>
              <a:ext cx="438" cy="276"/>
            </a:xfrm>
            <a:custGeom>
              <a:avLst/>
              <a:gdLst>
                <a:gd name="T0" fmla="*/ 0 w 322"/>
                <a:gd name="T1" fmla="*/ 934 h 237"/>
                <a:gd name="T2" fmla="*/ 1654 w 322"/>
                <a:gd name="T3" fmla="*/ 121 h 237"/>
                <a:gd name="T4" fmla="*/ 4521 w 322"/>
                <a:gd name="T5" fmla="*/ 224 h 237"/>
                <a:gd name="T6" fmla="*/ 5135 w 322"/>
                <a:gd name="T7" fmla="*/ 578 h 237"/>
                <a:gd name="T8" fmla="*/ 0 60000 65536"/>
                <a:gd name="T9" fmla="*/ 0 60000 65536"/>
                <a:gd name="T10" fmla="*/ 0 60000 65536"/>
                <a:gd name="T11" fmla="*/ 0 60000 65536"/>
                <a:gd name="T12" fmla="*/ 0 w 322"/>
                <a:gd name="T13" fmla="*/ 0 h 237"/>
                <a:gd name="T14" fmla="*/ 322 w 322"/>
                <a:gd name="T15" fmla="*/ 237 h 237"/>
              </a:gdLst>
              <a:ahLst/>
              <a:cxnLst>
                <a:cxn ang="T8">
                  <a:pos x="T0" y="T1"/>
                </a:cxn>
                <a:cxn ang="T9">
                  <a:pos x="T2" y="T3"/>
                </a:cxn>
                <a:cxn ang="T10">
                  <a:pos x="T4" y="T5"/>
                </a:cxn>
                <a:cxn ang="T11">
                  <a:pos x="T6" y="T7"/>
                </a:cxn>
              </a:cxnLst>
              <a:rect l="T12" t="T13" r="T14" b="T15"/>
              <a:pathLst>
                <a:path w="322" h="237">
                  <a:moveTo>
                    <a:pt x="0" y="237"/>
                  </a:moveTo>
                  <a:cubicBezTo>
                    <a:pt x="28" y="148"/>
                    <a:pt x="57" y="60"/>
                    <a:pt x="104" y="30"/>
                  </a:cubicBezTo>
                  <a:cubicBezTo>
                    <a:pt x="151" y="0"/>
                    <a:pt x="248" y="38"/>
                    <a:pt x="284" y="57"/>
                  </a:cubicBezTo>
                  <a:cubicBezTo>
                    <a:pt x="320" y="76"/>
                    <a:pt x="321" y="111"/>
                    <a:pt x="322" y="147"/>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8" name="Line 62"/>
            <p:cNvSpPr>
              <a:spLocks noChangeAspect="1" noChangeShapeType="1"/>
            </p:cNvSpPr>
            <p:nvPr/>
          </p:nvSpPr>
          <p:spPr bwMode="auto">
            <a:xfrm>
              <a:off x="4680" y="15138"/>
              <a:ext cx="874" cy="54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 name="Freeform 63"/>
            <p:cNvSpPr>
              <a:spLocks noChangeAspect="1"/>
            </p:cNvSpPr>
            <p:nvPr/>
          </p:nvSpPr>
          <p:spPr bwMode="auto">
            <a:xfrm>
              <a:off x="5274" y="15457"/>
              <a:ext cx="306" cy="413"/>
            </a:xfrm>
            <a:custGeom>
              <a:avLst/>
              <a:gdLst>
                <a:gd name="T0" fmla="*/ 306 w 306"/>
                <a:gd name="T1" fmla="*/ 2 h 413"/>
                <a:gd name="T2" fmla="*/ 24 w 306"/>
                <a:gd name="T3" fmla="*/ 68 h 413"/>
                <a:gd name="T4" fmla="*/ 164 w 306"/>
                <a:gd name="T5" fmla="*/ 413 h 413"/>
                <a:gd name="T6" fmla="*/ 0 60000 65536"/>
                <a:gd name="T7" fmla="*/ 0 60000 65536"/>
                <a:gd name="T8" fmla="*/ 0 60000 65536"/>
                <a:gd name="T9" fmla="*/ 0 w 306"/>
                <a:gd name="T10" fmla="*/ 0 h 413"/>
                <a:gd name="T11" fmla="*/ 306 w 306"/>
                <a:gd name="T12" fmla="*/ 413 h 413"/>
              </a:gdLst>
              <a:ahLst/>
              <a:cxnLst>
                <a:cxn ang="T6">
                  <a:pos x="T0" y="T1"/>
                </a:cxn>
                <a:cxn ang="T7">
                  <a:pos x="T2" y="T3"/>
                </a:cxn>
                <a:cxn ang="T8">
                  <a:pos x="T4" y="T5"/>
                </a:cxn>
              </a:cxnLst>
              <a:rect l="T9" t="T10" r="T11" b="T12"/>
              <a:pathLst>
                <a:path w="306" h="413">
                  <a:moveTo>
                    <a:pt x="306" y="2"/>
                  </a:moveTo>
                  <a:cubicBezTo>
                    <a:pt x="177" y="1"/>
                    <a:pt x="48" y="0"/>
                    <a:pt x="24" y="68"/>
                  </a:cubicBezTo>
                  <a:cubicBezTo>
                    <a:pt x="0" y="136"/>
                    <a:pt x="141" y="358"/>
                    <a:pt x="164" y="413"/>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10" name="Freeform 64"/>
            <p:cNvSpPr>
              <a:spLocks noChangeAspect="1"/>
            </p:cNvSpPr>
            <p:nvPr/>
          </p:nvSpPr>
          <p:spPr bwMode="auto">
            <a:xfrm>
              <a:off x="2456" y="14922"/>
              <a:ext cx="462" cy="54"/>
            </a:xfrm>
            <a:custGeom>
              <a:avLst/>
              <a:gdLst>
                <a:gd name="T0" fmla="*/ 0 w 462"/>
                <a:gd name="T1" fmla="*/ 345 h 41"/>
                <a:gd name="T2" fmla="*/ 232 w 462"/>
                <a:gd name="T3" fmla="*/ 28 h 41"/>
                <a:gd name="T4" fmla="*/ 462 w 462"/>
                <a:gd name="T5" fmla="*/ 491 h 41"/>
                <a:gd name="T6" fmla="*/ 0 60000 65536"/>
                <a:gd name="T7" fmla="*/ 0 60000 65536"/>
                <a:gd name="T8" fmla="*/ 0 60000 65536"/>
                <a:gd name="T9" fmla="*/ 0 w 462"/>
                <a:gd name="T10" fmla="*/ 0 h 41"/>
                <a:gd name="T11" fmla="*/ 462 w 462"/>
                <a:gd name="T12" fmla="*/ 41 h 41"/>
              </a:gdLst>
              <a:ahLst/>
              <a:cxnLst>
                <a:cxn ang="T6">
                  <a:pos x="T0" y="T1"/>
                </a:cxn>
                <a:cxn ang="T7">
                  <a:pos x="T2" y="T3"/>
                </a:cxn>
                <a:cxn ang="T8">
                  <a:pos x="T4" y="T5"/>
                </a:cxn>
              </a:cxnLst>
              <a:rect l="T9" t="T10" r="T11" b="T12"/>
              <a:pathLst>
                <a:path w="462" h="41">
                  <a:moveTo>
                    <a:pt x="0" y="29"/>
                  </a:moveTo>
                  <a:cubicBezTo>
                    <a:pt x="77" y="14"/>
                    <a:pt x="155" y="0"/>
                    <a:pt x="232" y="2"/>
                  </a:cubicBezTo>
                  <a:cubicBezTo>
                    <a:pt x="309" y="4"/>
                    <a:pt x="385" y="22"/>
                    <a:pt x="462" y="41"/>
                  </a:cubicBezTo>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11" name="Oval 65"/>
            <p:cNvSpPr>
              <a:spLocks noChangeAspect="1" noChangeArrowheads="1"/>
            </p:cNvSpPr>
            <p:nvPr/>
          </p:nvSpPr>
          <p:spPr bwMode="auto">
            <a:xfrm rot="-1178321">
              <a:off x="2173" y="13344"/>
              <a:ext cx="384" cy="60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imes New Roman" pitchFamily="18" charset="0"/>
              </a:endParaRPr>
            </a:p>
          </p:txBody>
        </p:sp>
        <p:grpSp>
          <p:nvGrpSpPr>
            <p:cNvPr id="2112" name="Group 66"/>
            <p:cNvGrpSpPr>
              <a:grpSpLocks noChangeAspect="1"/>
            </p:cNvGrpSpPr>
            <p:nvPr/>
          </p:nvGrpSpPr>
          <p:grpSpPr bwMode="auto">
            <a:xfrm>
              <a:off x="4740" y="15135"/>
              <a:ext cx="428" cy="411"/>
              <a:chOff x="4740" y="13575"/>
              <a:chExt cx="428" cy="411"/>
            </a:xfrm>
          </p:grpSpPr>
          <p:sp>
            <p:nvSpPr>
              <p:cNvPr id="2119" name="Rectangle 67"/>
              <p:cNvSpPr>
                <a:spLocks noChangeAspect="1" noChangeArrowheads="1"/>
              </p:cNvSpPr>
              <p:nvPr/>
            </p:nvSpPr>
            <p:spPr bwMode="auto">
              <a:xfrm rot="-2284232">
                <a:off x="4812" y="13689"/>
                <a:ext cx="222" cy="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2400">
                  <a:latin typeface="Times New Roman" pitchFamily="18" charset="0"/>
                </a:endParaRPr>
              </a:p>
            </p:txBody>
          </p:sp>
          <p:sp>
            <p:nvSpPr>
              <p:cNvPr id="2120" name="Line 68"/>
              <p:cNvSpPr>
                <a:spLocks noChangeAspect="1" noChangeShapeType="1"/>
              </p:cNvSpPr>
              <p:nvPr/>
            </p:nvSpPr>
            <p:spPr bwMode="auto">
              <a:xfrm>
                <a:off x="4744" y="13818"/>
                <a:ext cx="296" cy="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1" name="Line 69"/>
              <p:cNvSpPr>
                <a:spLocks noChangeAspect="1" noChangeShapeType="1"/>
              </p:cNvSpPr>
              <p:nvPr/>
            </p:nvSpPr>
            <p:spPr bwMode="auto">
              <a:xfrm>
                <a:off x="4796" y="13896"/>
                <a:ext cx="212" cy="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2" name="Line 70"/>
              <p:cNvSpPr>
                <a:spLocks noChangeAspect="1" noChangeShapeType="1"/>
              </p:cNvSpPr>
              <p:nvPr/>
            </p:nvSpPr>
            <p:spPr bwMode="auto">
              <a:xfrm>
                <a:off x="5094" y="13656"/>
                <a:ext cx="66"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3" name="Line 71"/>
              <p:cNvSpPr>
                <a:spLocks noChangeAspect="1" noChangeShapeType="1"/>
              </p:cNvSpPr>
              <p:nvPr/>
            </p:nvSpPr>
            <p:spPr bwMode="auto">
              <a:xfrm>
                <a:off x="5026" y="13584"/>
                <a:ext cx="142" cy="2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 name="Line 72"/>
              <p:cNvSpPr>
                <a:spLocks noChangeAspect="1" noChangeShapeType="1"/>
              </p:cNvSpPr>
              <p:nvPr/>
            </p:nvSpPr>
            <p:spPr bwMode="auto">
              <a:xfrm>
                <a:off x="4792" y="13785"/>
                <a:ext cx="228"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 name="Line 73"/>
              <p:cNvSpPr>
                <a:spLocks noChangeAspect="1" noChangeShapeType="1"/>
              </p:cNvSpPr>
              <p:nvPr/>
            </p:nvSpPr>
            <p:spPr bwMode="auto">
              <a:xfrm>
                <a:off x="4990" y="13623"/>
                <a:ext cx="178" cy="19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6" name="Line 74"/>
              <p:cNvSpPr>
                <a:spLocks noChangeAspect="1" noChangeShapeType="1"/>
              </p:cNvSpPr>
              <p:nvPr/>
            </p:nvSpPr>
            <p:spPr bwMode="auto">
              <a:xfrm flipH="1">
                <a:off x="4740" y="13581"/>
                <a:ext cx="288" cy="2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7" name="Line 75"/>
              <p:cNvSpPr>
                <a:spLocks noChangeAspect="1" noChangeShapeType="1"/>
              </p:cNvSpPr>
              <p:nvPr/>
            </p:nvSpPr>
            <p:spPr bwMode="auto">
              <a:xfrm>
                <a:off x="4740" y="13815"/>
                <a:ext cx="66"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8" name="Line 76"/>
              <p:cNvSpPr>
                <a:spLocks noChangeAspect="1" noChangeShapeType="1"/>
              </p:cNvSpPr>
              <p:nvPr/>
            </p:nvSpPr>
            <p:spPr bwMode="auto">
              <a:xfrm flipV="1">
                <a:off x="4866" y="13695"/>
                <a:ext cx="198" cy="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9" name="Line 77"/>
              <p:cNvSpPr>
                <a:spLocks noChangeAspect="1" noChangeShapeType="1"/>
              </p:cNvSpPr>
              <p:nvPr/>
            </p:nvSpPr>
            <p:spPr bwMode="auto">
              <a:xfrm>
                <a:off x="5028" y="13575"/>
                <a:ext cx="72" cy="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13" name="Text Box 78"/>
            <p:cNvSpPr txBox="1">
              <a:spLocks noChangeAspect="1" noChangeArrowheads="1"/>
            </p:cNvSpPr>
            <p:nvPr/>
          </p:nvSpPr>
          <p:spPr bwMode="auto">
            <a:xfrm>
              <a:off x="2762" y="11679"/>
              <a:ext cx="504"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800" b="1" i="1">
                  <a:latin typeface="Times New Roman" pitchFamily="18" charset="0"/>
                </a:rPr>
                <a:t>J</a:t>
              </a:r>
              <a:r>
                <a:rPr lang="en-US" altLang="zh-CN" sz="1800" b="1" baseline="-25000">
                  <a:latin typeface="Times New Roman" pitchFamily="18" charset="0"/>
                </a:rPr>
                <a:t>1</a:t>
              </a:r>
              <a:endParaRPr lang="en-US" altLang="zh-CN" sz="1800" b="1">
                <a:latin typeface="Times New Roman" pitchFamily="18" charset="0"/>
              </a:endParaRPr>
            </a:p>
          </p:txBody>
        </p:sp>
        <p:sp>
          <p:nvSpPr>
            <p:cNvPr id="2114" name="Text Box 79"/>
            <p:cNvSpPr txBox="1">
              <a:spLocks noChangeAspect="1" noChangeArrowheads="1"/>
            </p:cNvSpPr>
            <p:nvPr/>
          </p:nvSpPr>
          <p:spPr bwMode="auto">
            <a:xfrm>
              <a:off x="4458" y="12234"/>
              <a:ext cx="504"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800" b="1" i="1">
                  <a:latin typeface="Times New Roman" pitchFamily="18" charset="0"/>
                </a:rPr>
                <a:t>J</a:t>
              </a:r>
              <a:r>
                <a:rPr lang="en-US" altLang="zh-CN" sz="1800" b="1" baseline="-25000">
                  <a:latin typeface="Times New Roman" pitchFamily="18" charset="0"/>
                </a:rPr>
                <a:t>2</a:t>
              </a:r>
              <a:endParaRPr lang="en-US" altLang="zh-CN" sz="1800" b="1">
                <a:latin typeface="Times New Roman" pitchFamily="18" charset="0"/>
              </a:endParaRPr>
            </a:p>
          </p:txBody>
        </p:sp>
        <p:sp>
          <p:nvSpPr>
            <p:cNvPr id="2115" name="Text Box 80"/>
            <p:cNvSpPr txBox="1">
              <a:spLocks noChangeAspect="1" noChangeArrowheads="1"/>
            </p:cNvSpPr>
            <p:nvPr/>
          </p:nvSpPr>
          <p:spPr bwMode="auto">
            <a:xfrm>
              <a:off x="5398" y="13056"/>
              <a:ext cx="40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800" b="1" i="1">
                  <a:latin typeface="Times New Roman" pitchFamily="18" charset="0"/>
                </a:rPr>
                <a:t>J</a:t>
              </a:r>
              <a:r>
                <a:rPr lang="en-US" altLang="zh-CN" sz="1800" b="1" baseline="-25000">
                  <a:latin typeface="Times New Roman" pitchFamily="18" charset="0"/>
                </a:rPr>
                <a:t>3</a:t>
              </a:r>
              <a:endParaRPr lang="en-US" altLang="zh-CN" sz="1800" b="1">
                <a:latin typeface="Times New Roman" pitchFamily="18" charset="0"/>
              </a:endParaRPr>
            </a:p>
          </p:txBody>
        </p:sp>
        <p:sp>
          <p:nvSpPr>
            <p:cNvPr id="2116" name="Text Box 81"/>
            <p:cNvSpPr txBox="1">
              <a:spLocks noChangeAspect="1" noChangeArrowheads="1"/>
            </p:cNvSpPr>
            <p:nvPr/>
          </p:nvSpPr>
          <p:spPr bwMode="auto">
            <a:xfrm>
              <a:off x="3724" y="14442"/>
              <a:ext cx="504"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800" b="1" i="1">
                  <a:latin typeface="Times New Roman" pitchFamily="18" charset="0"/>
                </a:rPr>
                <a:t>J</a:t>
              </a:r>
              <a:r>
                <a:rPr lang="en-US" altLang="zh-CN" sz="1800" b="1" baseline="-25000">
                  <a:latin typeface="Times New Roman" pitchFamily="18" charset="0"/>
                </a:rPr>
                <a:t>4</a:t>
              </a:r>
              <a:endParaRPr lang="en-US" altLang="zh-CN" sz="1800" b="1">
                <a:latin typeface="Times New Roman" pitchFamily="18" charset="0"/>
              </a:endParaRPr>
            </a:p>
          </p:txBody>
        </p:sp>
        <p:sp>
          <p:nvSpPr>
            <p:cNvPr id="2117" name="Text Box 82"/>
            <p:cNvSpPr txBox="1">
              <a:spLocks noChangeAspect="1" noChangeArrowheads="1"/>
            </p:cNvSpPr>
            <p:nvPr/>
          </p:nvSpPr>
          <p:spPr bwMode="auto">
            <a:xfrm>
              <a:off x="5370" y="14055"/>
              <a:ext cx="504"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800" b="1" i="1">
                  <a:latin typeface="Times New Roman" pitchFamily="18" charset="0"/>
                </a:rPr>
                <a:t>J</a:t>
              </a:r>
              <a:r>
                <a:rPr lang="en-US" altLang="zh-CN" sz="1800" b="1" baseline="-25000">
                  <a:latin typeface="Times New Roman" pitchFamily="18" charset="0"/>
                </a:rPr>
                <a:t>5</a:t>
              </a:r>
              <a:endParaRPr lang="en-US" altLang="zh-CN" sz="1800" b="1">
                <a:latin typeface="Times New Roman" pitchFamily="18" charset="0"/>
              </a:endParaRPr>
            </a:p>
          </p:txBody>
        </p:sp>
        <p:sp>
          <p:nvSpPr>
            <p:cNvPr id="2118" name="Text Box 83"/>
            <p:cNvSpPr txBox="1">
              <a:spLocks noChangeAspect="1" noChangeArrowheads="1"/>
            </p:cNvSpPr>
            <p:nvPr/>
          </p:nvSpPr>
          <p:spPr bwMode="auto">
            <a:xfrm>
              <a:off x="5370" y="15045"/>
              <a:ext cx="504"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en-US" altLang="zh-CN" sz="1800" b="1" i="1">
                  <a:latin typeface="Times New Roman" pitchFamily="18" charset="0"/>
                </a:rPr>
                <a:t>J</a:t>
              </a:r>
              <a:r>
                <a:rPr lang="en-US" altLang="zh-CN" sz="1800" b="1" baseline="-25000">
                  <a:latin typeface="Times New Roman" pitchFamily="18" charset="0"/>
                </a:rPr>
                <a:t>6</a:t>
              </a:r>
              <a:endParaRPr lang="en-US" altLang="zh-CN" sz="1800" b="1">
                <a:latin typeface="Times New Roman" pitchFamily="18" charset="0"/>
              </a:endParaRPr>
            </a:p>
          </p:txBody>
        </p:sp>
      </p:grpSp>
      <p:pic>
        <p:nvPicPr>
          <p:cNvPr id="2055" name="Picture 164"/>
          <p:cNvPicPr>
            <a:picLocks noChangeAspect="1" noChangeArrowheads="1"/>
          </p:cNvPicPr>
          <p:nvPr/>
        </p:nvPicPr>
        <p:blipFill>
          <a:blip r:embed="rId2">
            <a:extLst>
              <a:ext uri="{28A0092B-C50C-407E-A947-70E740481C1C}">
                <a14:useLocalDpi xmlns:a14="http://schemas.microsoft.com/office/drawing/2010/main" val="0"/>
              </a:ext>
            </a:extLst>
          </a:blip>
          <a:srcRect b="220"/>
          <a:stretch>
            <a:fillRect/>
          </a:stretch>
        </p:blipFill>
        <p:spPr bwMode="auto">
          <a:xfrm>
            <a:off x="5364163" y="4221163"/>
            <a:ext cx="377983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Rectangle 165"/>
          <p:cNvSpPr>
            <a:spLocks noChangeArrowheads="1"/>
          </p:cNvSpPr>
          <p:nvPr/>
        </p:nvSpPr>
        <p:spPr bwMode="auto">
          <a:xfrm>
            <a:off x="7067550" y="6011863"/>
            <a:ext cx="889000" cy="296862"/>
          </a:xfrm>
          <a:prstGeom prst="rect">
            <a:avLst/>
          </a:prstGeom>
          <a:solidFill>
            <a:srgbClr val="FFFFFF">
              <a:alpha val="50195"/>
            </a:srgbClr>
          </a:solidFill>
          <a:ln>
            <a:noFill/>
          </a:ln>
          <a:effectLst>
            <a:prstShdw prst="shdw17" dist="17961" dir="2700000">
              <a:srgbClr val="999999"/>
            </a:prst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lIns="54000" tIns="10800" rIns="54000" bIns="10800" anchor="ct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spcBef>
                <a:spcPct val="0"/>
              </a:spcBef>
              <a:buFontTx/>
              <a:buNone/>
            </a:pPr>
            <a:r>
              <a:rPr lang="en-US" altLang="zh-CN" sz="1800">
                <a:solidFill>
                  <a:srgbClr val="FF0000"/>
                </a:solidFill>
                <a:latin typeface="Times New Roman" pitchFamily="18" charset="0"/>
              </a:rPr>
              <a:t>MCL50 </a:t>
            </a:r>
          </a:p>
        </p:txBody>
      </p:sp>
      <p:pic>
        <p:nvPicPr>
          <p:cNvPr id="2057" name="Picture 167" descr="DSC_04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43013"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70"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863" y="-26988"/>
            <a:ext cx="1458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5" name="Text Box 171"/>
          <p:cNvSpPr txBox="1">
            <a:spLocks noChangeArrowheads="1"/>
          </p:cNvSpPr>
          <p:nvPr/>
        </p:nvSpPr>
        <p:spPr bwMode="auto">
          <a:xfrm>
            <a:off x="179388" y="1700213"/>
            <a:ext cx="692150" cy="396875"/>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defRPr/>
            </a:pPr>
            <a:r>
              <a:rPr lang="zh-CN" altLang="en-US" sz="2000">
                <a:ea typeface="黑体" pitchFamily="49" charset="-122"/>
              </a:rPr>
              <a:t>徐德</a:t>
            </a:r>
          </a:p>
        </p:txBody>
      </p:sp>
      <p:sp>
        <p:nvSpPr>
          <p:cNvPr id="1197" name="Text Box 173"/>
          <p:cNvSpPr txBox="1">
            <a:spLocks noChangeArrowheads="1"/>
          </p:cNvSpPr>
          <p:nvPr/>
        </p:nvSpPr>
        <p:spPr bwMode="auto">
          <a:xfrm>
            <a:off x="1441450" y="1712913"/>
            <a:ext cx="946150" cy="396875"/>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defRPr/>
            </a:pPr>
            <a:r>
              <a:rPr lang="zh-CN" altLang="en-US" sz="2000">
                <a:ea typeface="黑体" pitchFamily="49" charset="-122"/>
              </a:rPr>
              <a:t>邢登鹏</a:t>
            </a:r>
          </a:p>
        </p:txBody>
      </p:sp>
      <p:sp>
        <p:nvSpPr>
          <p:cNvPr id="1198" name="Text Box 174"/>
          <p:cNvSpPr txBox="1">
            <a:spLocks noChangeArrowheads="1"/>
          </p:cNvSpPr>
          <p:nvPr/>
        </p:nvSpPr>
        <p:spPr bwMode="auto">
          <a:xfrm>
            <a:off x="3025775" y="1724025"/>
            <a:ext cx="954088" cy="400050"/>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defRPr/>
            </a:pPr>
            <a:r>
              <a:rPr lang="zh-CN" altLang="en-US" sz="2000" dirty="0">
                <a:ea typeface="黑体" pitchFamily="49" charset="-122"/>
              </a:rPr>
              <a:t>刘希龙</a:t>
            </a:r>
          </a:p>
        </p:txBody>
      </p:sp>
      <p:pic>
        <p:nvPicPr>
          <p:cNvPr id="206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27338" y="22225"/>
            <a:ext cx="14351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361A871-EAD5-4250-843A-604144CC1033}" type="slidenum">
              <a:rPr lang="en-US" altLang="zh-CN" smtClean="0"/>
              <a:pPr>
                <a:defRPr/>
              </a:pPr>
              <a:t>10</a:t>
            </a:fld>
            <a:r>
              <a:rPr lang="en-US" altLang="zh-CN" dirty="0" smtClean="0"/>
              <a:t>/85</a:t>
            </a:r>
            <a:endParaRPr lang="en-US" altLang="zh-CN" dirty="0"/>
          </a:p>
        </p:txBody>
      </p:sp>
      <p:sp>
        <p:nvSpPr>
          <p:cNvPr id="3" name="Rectangle 3"/>
          <p:cNvSpPr txBox="1">
            <a:spLocks noChangeArrowheads="1"/>
          </p:cNvSpPr>
          <p:nvPr/>
        </p:nvSpPr>
        <p:spPr bwMode="auto">
          <a:xfrm>
            <a:off x="179388" y="405185"/>
            <a:ext cx="5184775" cy="64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defRPr>
            </a:lvl9pPr>
          </a:lstStyle>
          <a:p>
            <a:pPr eaLnBrk="1" hangingPunct="1">
              <a:spcBef>
                <a:spcPct val="10000"/>
              </a:spcBef>
              <a:spcAft>
                <a:spcPct val="20000"/>
              </a:spcAft>
            </a:pPr>
            <a:r>
              <a:rPr kumimoji="0" lang="zh-CN" altLang="en-US" sz="2400" b="1" kern="0" dirty="0" smtClean="0">
                <a:solidFill>
                  <a:srgbClr val="FF0000"/>
                </a:solidFill>
                <a:ea typeface="黑体" pitchFamily="49" charset="-122"/>
              </a:rPr>
              <a:t>机器人的发展历程</a:t>
            </a:r>
            <a:endParaRPr kumimoji="0" lang="zh-CN" altLang="en-US" sz="2000" b="1" kern="0" dirty="0" smtClean="0">
              <a:solidFill>
                <a:schemeClr val="hlink"/>
              </a:solidFill>
              <a:ea typeface="楷体_GB2312" pitchFamily="49" charset="-122"/>
            </a:endParaRP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179388" y="2564904"/>
            <a:ext cx="2728595" cy="1816100"/>
          </a:xfrm>
          <a:prstGeom prst="rect">
            <a:avLst/>
          </a:prstGeom>
        </p:spPr>
      </p:pic>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179387" y="4653136"/>
            <a:ext cx="2728595" cy="1812290"/>
          </a:xfrm>
          <a:prstGeom prst="rect">
            <a:avLst/>
          </a:prstGeom>
        </p:spPr>
      </p:pic>
      <p:sp>
        <p:nvSpPr>
          <p:cNvPr id="6" name="矩形 5"/>
          <p:cNvSpPr/>
          <p:nvPr/>
        </p:nvSpPr>
        <p:spPr>
          <a:xfrm>
            <a:off x="179388" y="1052737"/>
            <a:ext cx="2880444" cy="1415772"/>
          </a:xfrm>
          <a:prstGeom prst="rect">
            <a:avLst/>
          </a:prstGeom>
        </p:spPr>
        <p:txBody>
          <a:bodyPr wrap="square">
            <a:spAutoFit/>
          </a:bodyPr>
          <a:lstStyle/>
          <a:p>
            <a:pPr algn="l">
              <a:spcBef>
                <a:spcPct val="10000"/>
              </a:spcBef>
              <a:spcAft>
                <a:spcPct val="20000"/>
              </a:spcAft>
              <a:buFont typeface="Wingdings" pitchFamily="2" charset="2"/>
              <a:buChar char="ü"/>
            </a:pPr>
            <a:r>
              <a:rPr kumimoji="0" lang="zh-CN" altLang="en-US" sz="2000" kern="0" dirty="0">
                <a:solidFill>
                  <a:schemeClr val="hlink"/>
                </a:solidFill>
                <a:latin typeface="黑体" panose="02010609060101010101" pitchFamily="49" charset="-122"/>
                <a:ea typeface="黑体" panose="02010609060101010101" pitchFamily="49" charset="-122"/>
              </a:rPr>
              <a:t>工业机器人：大规模</a:t>
            </a:r>
            <a:r>
              <a:rPr kumimoji="0" lang="zh-CN" altLang="en-US" sz="2000" kern="0" dirty="0" smtClean="0">
                <a:solidFill>
                  <a:schemeClr val="hlink"/>
                </a:solidFill>
                <a:latin typeface="黑体" panose="02010609060101010101" pitchFamily="49" charset="-122"/>
                <a:ea typeface="黑体" panose="02010609060101010101" pitchFamily="49" charset="-122"/>
              </a:rPr>
              <a:t>应用</a:t>
            </a:r>
            <a:endParaRPr kumimoji="0" lang="en-US" altLang="zh-CN" sz="2000" kern="0" dirty="0" smtClean="0">
              <a:solidFill>
                <a:schemeClr val="hlink"/>
              </a:solidFill>
              <a:latin typeface="黑体" panose="02010609060101010101" pitchFamily="49" charset="-122"/>
              <a:ea typeface="黑体" panose="02010609060101010101" pitchFamily="49" charset="-122"/>
            </a:endParaRPr>
          </a:p>
          <a:p>
            <a:pPr algn="l">
              <a:spcBef>
                <a:spcPct val="10000"/>
              </a:spcBef>
              <a:spcAft>
                <a:spcPct val="20000"/>
              </a:spcAft>
              <a:buFont typeface="Wingdings" pitchFamily="2" charset="2"/>
              <a:buChar char="ü"/>
            </a:pPr>
            <a:r>
              <a:rPr kumimoji="0" lang="zh-CN" altLang="zh-CN" sz="2000" kern="0" dirty="0" smtClean="0">
                <a:solidFill>
                  <a:schemeClr val="hlink"/>
                </a:solidFill>
                <a:latin typeface="黑体" panose="02010609060101010101" pitchFamily="49" charset="-122"/>
                <a:ea typeface="黑体" panose="02010609060101010101" pitchFamily="49" charset="-122"/>
              </a:rPr>
              <a:t>四巨头</a:t>
            </a:r>
            <a:r>
              <a:rPr kumimoji="0" lang="zh-CN" altLang="en-US" sz="2000" kern="0" dirty="0" smtClean="0">
                <a:solidFill>
                  <a:schemeClr val="hlink"/>
                </a:solidFill>
                <a:latin typeface="黑体" panose="02010609060101010101" pitchFamily="49" charset="-122"/>
                <a:ea typeface="黑体" panose="02010609060101010101" pitchFamily="49" charset="-122"/>
              </a:rPr>
              <a:t>：</a:t>
            </a:r>
            <a:r>
              <a:rPr kumimoji="0" lang="en-US" altLang="zh-CN" sz="2000" kern="0" dirty="0" smtClean="0">
                <a:solidFill>
                  <a:schemeClr val="hlink"/>
                </a:solidFill>
                <a:latin typeface="黑体" panose="02010609060101010101" pitchFamily="49" charset="-122"/>
                <a:ea typeface="黑体" panose="02010609060101010101" pitchFamily="49" charset="-122"/>
              </a:rPr>
              <a:t>ABB</a:t>
            </a:r>
            <a:r>
              <a:rPr kumimoji="0" lang="zh-CN" altLang="zh-CN" sz="2000" kern="0" dirty="0">
                <a:solidFill>
                  <a:schemeClr val="hlink"/>
                </a:solidFill>
                <a:latin typeface="黑体" panose="02010609060101010101" pitchFamily="49" charset="-122"/>
                <a:ea typeface="黑体" panose="02010609060101010101" pitchFamily="49" charset="-122"/>
              </a:rPr>
              <a:t>、库卡、安川、发那</a:t>
            </a:r>
            <a:r>
              <a:rPr kumimoji="0" lang="zh-CN" altLang="zh-CN" sz="2000" kern="0" dirty="0" smtClean="0">
                <a:solidFill>
                  <a:schemeClr val="hlink"/>
                </a:solidFill>
                <a:latin typeface="黑体" panose="02010609060101010101" pitchFamily="49" charset="-122"/>
                <a:ea typeface="黑体" panose="02010609060101010101" pitchFamily="49" charset="-122"/>
              </a:rPr>
              <a:t>科</a:t>
            </a:r>
            <a:endParaRPr kumimoji="0" lang="zh-CN" altLang="en-US" sz="2000" kern="0" dirty="0">
              <a:solidFill>
                <a:schemeClr val="hlink"/>
              </a:solidFill>
              <a:latin typeface="黑体" panose="02010609060101010101" pitchFamily="49" charset="-122"/>
              <a:ea typeface="黑体" panose="02010609060101010101" pitchFamily="49" charset="-122"/>
            </a:endParaRPr>
          </a:p>
        </p:txBody>
      </p:sp>
      <p:sp>
        <p:nvSpPr>
          <p:cNvPr id="8" name="矩形 7"/>
          <p:cNvSpPr/>
          <p:nvPr/>
        </p:nvSpPr>
        <p:spPr>
          <a:xfrm>
            <a:off x="3073725" y="1065829"/>
            <a:ext cx="3730523" cy="1107996"/>
          </a:xfrm>
          <a:prstGeom prst="rect">
            <a:avLst/>
          </a:prstGeom>
        </p:spPr>
        <p:txBody>
          <a:bodyPr wrap="square">
            <a:spAutoFit/>
          </a:bodyPr>
          <a:lstStyle/>
          <a:p>
            <a:pPr algn="l">
              <a:spcBef>
                <a:spcPct val="10000"/>
              </a:spcBef>
              <a:spcAft>
                <a:spcPct val="20000"/>
              </a:spcAft>
              <a:buFont typeface="Wingdings" pitchFamily="2" charset="2"/>
              <a:buChar char="ü"/>
            </a:pPr>
            <a:r>
              <a:rPr kumimoji="0" lang="zh-CN" altLang="en-US" sz="2000" kern="0" dirty="0" smtClean="0">
                <a:solidFill>
                  <a:schemeClr val="hlink"/>
                </a:solidFill>
                <a:latin typeface="黑体" panose="02010609060101010101" pitchFamily="49" charset="-122"/>
                <a:ea typeface="黑体" panose="02010609060101010101" pitchFamily="49" charset="-122"/>
              </a:rPr>
              <a:t>服务机器人：</a:t>
            </a:r>
            <a:r>
              <a:rPr kumimoji="0" lang="zh-CN" altLang="zh-CN" sz="2000" kern="0" dirty="0" smtClean="0">
                <a:solidFill>
                  <a:schemeClr val="hlink"/>
                </a:solidFill>
                <a:latin typeface="黑体" panose="02010609060101010101" pitchFamily="49" charset="-122"/>
                <a:ea typeface="黑体" panose="02010609060101010101" pitchFamily="49" charset="-122"/>
              </a:rPr>
              <a:t>实用化阶段</a:t>
            </a:r>
            <a:endParaRPr kumimoji="0" lang="en-US" altLang="zh-CN" sz="2000" kern="0" dirty="0" smtClean="0">
              <a:solidFill>
                <a:schemeClr val="hlink"/>
              </a:solidFill>
              <a:latin typeface="黑体" panose="02010609060101010101" pitchFamily="49" charset="-122"/>
              <a:ea typeface="黑体" panose="02010609060101010101" pitchFamily="49" charset="-122"/>
            </a:endParaRPr>
          </a:p>
          <a:p>
            <a:pPr algn="l">
              <a:spcBef>
                <a:spcPct val="10000"/>
              </a:spcBef>
              <a:spcAft>
                <a:spcPct val="20000"/>
              </a:spcAft>
            </a:pPr>
            <a:r>
              <a:rPr kumimoji="0" lang="zh-CN" altLang="en-US" sz="2000" kern="0" dirty="0" smtClean="0">
                <a:solidFill>
                  <a:schemeClr val="hlink"/>
                </a:solidFill>
                <a:latin typeface="黑体" panose="02010609060101010101" pitchFamily="49" charset="-122"/>
                <a:ea typeface="黑体" panose="02010609060101010101" pitchFamily="49" charset="-122"/>
              </a:rPr>
              <a:t>医疗、家庭清洁、</a:t>
            </a:r>
            <a:r>
              <a:rPr kumimoji="0" lang="en-US" altLang="zh-CN" sz="2000" kern="0" dirty="0" smtClean="0">
                <a:solidFill>
                  <a:schemeClr val="hlink"/>
                </a:solidFill>
                <a:latin typeface="黑体" panose="02010609060101010101" pitchFamily="49" charset="-122"/>
                <a:ea typeface="黑体" panose="02010609060101010101" pitchFamily="49" charset="-122"/>
              </a:rPr>
              <a:t>AGV</a:t>
            </a:r>
            <a:r>
              <a:rPr kumimoji="0" lang="zh-CN" altLang="en-US" sz="2000" kern="0" dirty="0" smtClean="0">
                <a:solidFill>
                  <a:schemeClr val="hlink"/>
                </a:solidFill>
                <a:latin typeface="黑体" panose="02010609060101010101" pitchFamily="49" charset="-122"/>
                <a:ea typeface="黑体" panose="02010609060101010101" pitchFamily="49" charset="-122"/>
              </a:rPr>
              <a:t>、人形机器人等</a:t>
            </a:r>
            <a:endParaRPr kumimoji="0" lang="zh-CN" altLang="en-US" sz="2000" kern="0" dirty="0">
              <a:solidFill>
                <a:schemeClr val="hlink"/>
              </a:solidFill>
              <a:latin typeface="黑体" panose="02010609060101010101" pitchFamily="49" charset="-122"/>
              <a:ea typeface="黑体" panose="02010609060101010101" pitchFamily="49" charset="-122"/>
            </a:endParaRPr>
          </a:p>
        </p:txBody>
      </p:sp>
      <p:pic>
        <p:nvPicPr>
          <p:cNvPr id="9" name="图片 8"/>
          <p:cNvPicPr/>
          <p:nvPr/>
        </p:nvPicPr>
        <p:blipFill>
          <a:blip r:embed="rId4">
            <a:extLst>
              <a:ext uri="{28A0092B-C50C-407E-A947-70E740481C1C}">
                <a14:useLocalDpi xmlns:a14="http://schemas.microsoft.com/office/drawing/2010/main" val="0"/>
              </a:ext>
            </a:extLst>
          </a:blip>
          <a:stretch>
            <a:fillRect/>
          </a:stretch>
        </p:blipFill>
        <p:spPr>
          <a:xfrm>
            <a:off x="3073724" y="2204864"/>
            <a:ext cx="4505175" cy="2570180"/>
          </a:xfrm>
          <a:prstGeom prst="rect">
            <a:avLst/>
          </a:prstGeom>
        </p:spPr>
      </p:pic>
      <p:pic>
        <p:nvPicPr>
          <p:cNvPr id="10" name="图片 9"/>
          <p:cNvPicPr/>
          <p:nvPr/>
        </p:nvPicPr>
        <p:blipFill>
          <a:blip r:embed="rId5">
            <a:extLst>
              <a:ext uri="{28A0092B-C50C-407E-A947-70E740481C1C}">
                <a14:useLocalDpi xmlns:a14="http://schemas.microsoft.com/office/drawing/2010/main" val="0"/>
              </a:ext>
            </a:extLst>
          </a:blip>
          <a:stretch>
            <a:fillRect/>
          </a:stretch>
        </p:blipFill>
        <p:spPr>
          <a:xfrm>
            <a:off x="3005260" y="4812423"/>
            <a:ext cx="2010410" cy="1664925"/>
          </a:xfrm>
          <a:prstGeom prst="rect">
            <a:avLst/>
          </a:prstGeom>
        </p:spPr>
      </p:pic>
      <p:pic>
        <p:nvPicPr>
          <p:cNvPr id="11" name="图片 10"/>
          <p:cNvPicPr/>
          <p:nvPr/>
        </p:nvPicPr>
        <p:blipFill rotWithShape="1">
          <a:blip r:embed="rId6">
            <a:extLst>
              <a:ext uri="{28A0092B-C50C-407E-A947-70E740481C1C}">
                <a14:useLocalDpi xmlns:a14="http://schemas.microsoft.com/office/drawing/2010/main" val="0"/>
              </a:ext>
            </a:extLst>
          </a:blip>
          <a:srcRect r="50848" b="22523"/>
          <a:stretch/>
        </p:blipFill>
        <p:spPr bwMode="auto">
          <a:xfrm>
            <a:off x="5076056" y="4812423"/>
            <a:ext cx="2136802" cy="1664925"/>
          </a:xfrm>
          <a:prstGeom prst="rect">
            <a:avLst/>
          </a:prstGeom>
          <a:ln>
            <a:noFill/>
          </a:ln>
          <a:extLst>
            <a:ext uri="{53640926-AAD7-44D8-BBD7-CCE9431645EC}">
              <a14:shadowObscured xmlns:a14="http://schemas.microsoft.com/office/drawing/2010/main"/>
            </a:ext>
          </a:extLst>
        </p:spPr>
      </p:pic>
      <p:pic>
        <p:nvPicPr>
          <p:cNvPr id="12" name="图片 11"/>
          <p:cNvPicPr/>
          <p:nvPr/>
        </p:nvPicPr>
        <p:blipFill>
          <a:blip r:embed="rId7" cstate="print">
            <a:extLst>
              <a:ext uri="{28A0092B-C50C-407E-A947-70E740481C1C}">
                <a14:useLocalDpi xmlns:a14="http://schemas.microsoft.com/office/drawing/2010/main" val="0"/>
              </a:ext>
            </a:extLst>
          </a:blip>
          <a:stretch>
            <a:fillRect/>
          </a:stretch>
        </p:blipFill>
        <p:spPr>
          <a:xfrm>
            <a:off x="7620588" y="2204865"/>
            <a:ext cx="1463456" cy="2549366"/>
          </a:xfrm>
          <a:prstGeom prst="rect">
            <a:avLst/>
          </a:prstGeom>
        </p:spPr>
      </p:pic>
      <p:pic>
        <p:nvPicPr>
          <p:cNvPr id="13" name="图片 12"/>
          <p:cNvPicPr/>
          <p:nvPr/>
        </p:nvPicPr>
        <p:blipFill rotWithShape="1">
          <a:blip r:embed="rId8" cstate="print">
            <a:extLst>
              <a:ext uri="{28A0092B-C50C-407E-A947-70E740481C1C}">
                <a14:useLocalDpi xmlns:a14="http://schemas.microsoft.com/office/drawing/2010/main" val="0"/>
              </a:ext>
            </a:extLst>
          </a:blip>
          <a:srcRect l="9709" t="3304" r="8090" b="7758"/>
          <a:stretch/>
        </p:blipFill>
        <p:spPr bwMode="auto">
          <a:xfrm>
            <a:off x="7358006" y="4821782"/>
            <a:ext cx="1057662" cy="1655566"/>
          </a:xfrm>
          <a:prstGeom prst="rect">
            <a:avLst/>
          </a:prstGeom>
          <a:ln>
            <a:noFill/>
          </a:ln>
          <a:extLst>
            <a:ext uri="{53640926-AAD7-44D8-BBD7-CCE9431645EC}">
              <a14:shadowObscured xmlns:a14="http://schemas.microsoft.com/office/drawing/2010/main"/>
            </a:ext>
          </a:extLst>
        </p:spPr>
      </p:pic>
      <p:pic>
        <p:nvPicPr>
          <p:cNvPr id="14" name="图片 13"/>
          <p:cNvPicPr/>
          <p:nvPr/>
        </p:nvPicPr>
        <p:blipFill rotWithShape="1">
          <a:blip r:embed="rId9"/>
          <a:srcRect l="15476" t="19501" r="53117" b="40401"/>
          <a:stretch/>
        </p:blipFill>
        <p:spPr bwMode="auto">
          <a:xfrm>
            <a:off x="7010663" y="857192"/>
            <a:ext cx="2124075" cy="15252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801937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65A25E9-BDD7-4E7E-B5C1-51591E617C96}" type="slidenum">
              <a:rPr lang="en-US" altLang="zh-CN" smtClean="0"/>
              <a:pPr>
                <a:defRPr/>
              </a:pPr>
              <a:t>11</a:t>
            </a:fld>
            <a:r>
              <a:rPr lang="en-US" altLang="zh-CN" dirty="0" smtClean="0"/>
              <a:t>/85</a:t>
            </a:r>
            <a:endParaRPr lang="en-US" altLang="zh-CN" dirty="0"/>
          </a:p>
        </p:txBody>
      </p:sp>
      <p:sp>
        <p:nvSpPr>
          <p:cNvPr id="11267" name="Rectangle 3"/>
          <p:cNvSpPr>
            <a:spLocks noGrp="1" noChangeArrowheads="1"/>
          </p:cNvSpPr>
          <p:nvPr>
            <p:ph type="body" idx="4294967295"/>
          </p:nvPr>
        </p:nvSpPr>
        <p:spPr>
          <a:xfrm>
            <a:off x="323850" y="1052513"/>
            <a:ext cx="8569325" cy="5184775"/>
          </a:xfrm>
        </p:spPr>
        <p:txBody>
          <a:bodyPr/>
          <a:lstStyle/>
          <a:p>
            <a:pPr eaLnBrk="1" hangingPunct="1"/>
            <a:r>
              <a:rPr lang="zh-CN" altLang="en-US" smtClean="0">
                <a:solidFill>
                  <a:srgbClr val="FF0000"/>
                </a:solidFill>
                <a:latin typeface="黑体" pitchFamily="49" charset="-122"/>
                <a:ea typeface="黑体" pitchFamily="49" charset="-122"/>
              </a:rPr>
              <a:t>机器人的特点</a:t>
            </a:r>
          </a:p>
          <a:p>
            <a:pPr eaLnBrk="1" hangingPunct="1">
              <a:buFont typeface="Arial" pitchFamily="34" charset="0"/>
              <a:buNone/>
            </a:pPr>
            <a:r>
              <a:rPr lang="zh-CN" altLang="en-US" sz="2800" smtClean="0">
                <a:latin typeface="黑体" pitchFamily="49" charset="-122"/>
                <a:ea typeface="黑体" pitchFamily="49" charset="-122"/>
              </a:rPr>
              <a:t>机器人是机构学、控制论、电子技术及计算机等现代科学综合的产物。</a:t>
            </a:r>
          </a:p>
          <a:p>
            <a:pPr eaLnBrk="1" hangingPunct="1">
              <a:buFont typeface="Arial" pitchFamily="34" charset="0"/>
              <a:buNone/>
            </a:pPr>
            <a:r>
              <a:rPr lang="en-US" altLang="zh-CN" sz="2800" smtClean="0">
                <a:latin typeface="黑体" pitchFamily="49" charset="-122"/>
                <a:ea typeface="黑体" pitchFamily="49" charset="-122"/>
              </a:rPr>
              <a:t>(1)</a:t>
            </a:r>
            <a:r>
              <a:rPr lang="zh-CN" altLang="en-US" sz="2800" smtClean="0">
                <a:latin typeface="黑体" pitchFamily="49" charset="-122"/>
                <a:ea typeface="黑体" pitchFamily="49" charset="-122"/>
              </a:rPr>
              <a:t>通用性：某种执行不同的功能和完成多样的简单任务的实际能力。</a:t>
            </a:r>
          </a:p>
          <a:p>
            <a:pPr eaLnBrk="1" hangingPunct="1">
              <a:buFont typeface="Arial" pitchFamily="34" charset="0"/>
              <a:buNone/>
            </a:pPr>
            <a:r>
              <a:rPr lang="en-US" altLang="zh-CN" sz="2800" smtClean="0">
                <a:latin typeface="黑体" pitchFamily="49" charset="-122"/>
                <a:ea typeface="黑体" pitchFamily="49" charset="-122"/>
              </a:rPr>
              <a:t>(2)</a:t>
            </a:r>
            <a:r>
              <a:rPr lang="zh-CN" altLang="en-US" sz="2800" smtClean="0">
                <a:latin typeface="黑体" pitchFamily="49" charset="-122"/>
                <a:ea typeface="黑体" pitchFamily="49" charset="-122"/>
              </a:rPr>
              <a:t>适应性</a:t>
            </a:r>
            <a:r>
              <a:rPr lang="zh-CN" altLang="en-US" sz="2800" smtClean="0">
                <a:latin typeface="黑体" pitchFamily="49" charset="-122"/>
                <a:ea typeface="黑体" pitchFamily="49" charset="-122"/>
                <a:sym typeface="Wingdings" pitchFamily="2" charset="2"/>
              </a:rPr>
              <a:t>：对环境的自适应能力。包括：</a:t>
            </a:r>
          </a:p>
          <a:p>
            <a:pPr lvl="1" eaLnBrk="1" hangingPunct="1">
              <a:buFont typeface="Wingdings" pitchFamily="2" charset="2"/>
              <a:buChar char="v"/>
            </a:pPr>
            <a:r>
              <a:rPr lang="zh-CN" altLang="en-US" sz="2400" smtClean="0">
                <a:latin typeface="黑体" pitchFamily="49" charset="-122"/>
                <a:ea typeface="黑体" pitchFamily="49" charset="-122"/>
                <a:sym typeface="Wingdings" pitchFamily="2" charset="2"/>
              </a:rPr>
              <a:t>运用传感器感知环境的</a:t>
            </a:r>
            <a:r>
              <a:rPr lang="zh-CN" altLang="en-US" sz="2400" smtClean="0">
                <a:latin typeface="黑体" pitchFamily="49" charset="-122"/>
                <a:ea typeface="黑体" pitchFamily="49" charset="-122"/>
              </a:rPr>
              <a:t>能力；</a:t>
            </a:r>
          </a:p>
          <a:p>
            <a:pPr lvl="1" eaLnBrk="1" hangingPunct="1">
              <a:buFont typeface="Wingdings" pitchFamily="2" charset="2"/>
              <a:buChar char="v"/>
            </a:pPr>
            <a:r>
              <a:rPr lang="zh-CN" altLang="en-US" sz="2400" smtClean="0">
                <a:latin typeface="黑体" pitchFamily="49" charset="-122"/>
                <a:ea typeface="黑体" pitchFamily="49" charset="-122"/>
              </a:rPr>
              <a:t>分析任务空间和执行操作规划的能力；</a:t>
            </a:r>
          </a:p>
          <a:p>
            <a:pPr lvl="1" eaLnBrk="1" hangingPunct="1">
              <a:buFont typeface="Wingdings" pitchFamily="2" charset="2"/>
              <a:buChar char="v"/>
            </a:pPr>
            <a:r>
              <a:rPr lang="zh-CN" altLang="en-US" sz="2400" smtClean="0">
                <a:latin typeface="黑体" pitchFamily="49" charset="-122"/>
                <a:ea typeface="黑体" pitchFamily="49" charset="-122"/>
              </a:rPr>
              <a:t>自动指令模式能力。</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pPr>
              <a:defRPr/>
            </a:pPr>
            <a:fld id="{1EA6DA41-D4E3-47CC-B04D-D8FFB96E1276}" type="slidenum">
              <a:rPr lang="en-US" altLang="zh-CN" smtClean="0"/>
              <a:pPr>
                <a:defRPr/>
              </a:pPr>
              <a:t>12</a:t>
            </a:fld>
            <a:r>
              <a:rPr lang="en-US" altLang="zh-CN" dirty="0" smtClean="0"/>
              <a:t>/85</a:t>
            </a:r>
            <a:endParaRPr lang="en-US" altLang="zh-CN" dirty="0"/>
          </a:p>
        </p:txBody>
      </p:sp>
      <p:pic>
        <p:nvPicPr>
          <p:cNvPr id="12291" name="Picture 9" descr="kp_pic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876800"/>
            <a:ext cx="2057400" cy="15430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292" name="Rectangle 3"/>
          <p:cNvSpPr>
            <a:spLocks noGrp="1" noChangeArrowheads="1"/>
          </p:cNvSpPr>
          <p:nvPr>
            <p:ph type="body" idx="4294967295"/>
          </p:nvPr>
        </p:nvSpPr>
        <p:spPr>
          <a:xfrm>
            <a:off x="250825" y="990600"/>
            <a:ext cx="8207375" cy="1752600"/>
          </a:xfrm>
        </p:spPr>
        <p:txBody>
          <a:bodyPr/>
          <a:lstStyle/>
          <a:p>
            <a:pPr eaLnBrk="1" hangingPunct="1"/>
            <a:r>
              <a:rPr lang="zh-CN" altLang="en-US" dirty="0" smtClean="0">
                <a:latin typeface="黑体" panose="02010609060101010101" pitchFamily="49" charset="-122"/>
                <a:ea typeface="黑体" panose="02010609060101010101" pitchFamily="49" charset="-122"/>
              </a:rPr>
              <a:t>机器人的分类</a:t>
            </a:r>
          </a:p>
          <a:p>
            <a:pPr lvl="1" eaLnBrk="1" hangingPunct="1">
              <a:buFont typeface="Wingdings" pitchFamily="2" charset="2"/>
              <a:buChar char="Ø"/>
            </a:pPr>
            <a:r>
              <a:rPr lang="zh-CN" altLang="en-US" dirty="0" smtClean="0">
                <a:latin typeface="黑体" panose="02010609060101010101" pitchFamily="49" charset="-122"/>
                <a:ea typeface="黑体" panose="02010609060101010101" pitchFamily="49" charset="-122"/>
              </a:rPr>
              <a:t>按几何结构分类：利用坐标特性分类。</a:t>
            </a:r>
          </a:p>
        </p:txBody>
      </p:sp>
      <p:pic>
        <p:nvPicPr>
          <p:cNvPr id="12294" name="Picture 10" descr="kp_pic8">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876800"/>
            <a:ext cx="2057400" cy="15049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295" name="Text Box 11"/>
          <p:cNvSpPr txBox="1">
            <a:spLocks noChangeArrowheads="1"/>
          </p:cNvSpPr>
          <p:nvPr/>
        </p:nvSpPr>
        <p:spPr bwMode="auto">
          <a:xfrm>
            <a:off x="611188" y="2205038"/>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2" eaLnBrk="1" hangingPunct="1">
              <a:buFont typeface="Wingdings" pitchFamily="2" charset="2"/>
              <a:buChar char="v"/>
            </a:pPr>
            <a:r>
              <a:rPr lang="zh-CN" altLang="en-US">
                <a:latin typeface="黑体" panose="02010609060101010101" pitchFamily="49" charset="-122"/>
                <a:ea typeface="黑体" panose="02010609060101010101" pitchFamily="49" charset="-122"/>
              </a:rPr>
              <a:t>直角坐标机器人：由互相垂直的导轨和手臂构成。</a:t>
            </a:r>
          </a:p>
        </p:txBody>
      </p:sp>
      <p:sp>
        <p:nvSpPr>
          <p:cNvPr id="12296" name="Text Box 12"/>
          <p:cNvSpPr txBox="1">
            <a:spLocks noChangeArrowheads="1"/>
          </p:cNvSpPr>
          <p:nvPr/>
        </p:nvSpPr>
        <p:spPr bwMode="auto">
          <a:xfrm>
            <a:off x="611188" y="2636838"/>
            <a:ext cx="807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2" eaLnBrk="1" hangingPunct="1">
              <a:buFont typeface="Wingdings" pitchFamily="2" charset="2"/>
              <a:buChar char="v"/>
            </a:pPr>
            <a:r>
              <a:rPr lang="zh-CN" altLang="en-US" dirty="0">
                <a:latin typeface="黑体" panose="02010609060101010101" pitchFamily="49" charset="-122"/>
                <a:ea typeface="黑体" panose="02010609060101010101" pitchFamily="49" charset="-122"/>
              </a:rPr>
              <a:t>柱面坐标机器人：主要由垂直柱子、水平手臂和底座构成。工作区间为圆柱面。</a:t>
            </a:r>
          </a:p>
        </p:txBody>
      </p:sp>
      <p:sp>
        <p:nvSpPr>
          <p:cNvPr id="12297" name="Text Box 15"/>
          <p:cNvSpPr txBox="1">
            <a:spLocks noChangeArrowheads="1"/>
          </p:cNvSpPr>
          <p:nvPr/>
        </p:nvSpPr>
        <p:spPr bwMode="auto">
          <a:xfrm>
            <a:off x="611188" y="3429000"/>
            <a:ext cx="807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2" eaLnBrk="1" hangingPunct="1">
              <a:buFont typeface="Wingdings" pitchFamily="2" charset="2"/>
              <a:buChar char="v"/>
            </a:pPr>
            <a:r>
              <a:rPr lang="zh-CN" altLang="en-US">
                <a:latin typeface="黑体" panose="02010609060101010101" pitchFamily="49" charset="-122"/>
                <a:ea typeface="黑体" panose="02010609060101010101" pitchFamily="49" charset="-122"/>
              </a:rPr>
              <a:t>球面坐标机器人：由底座、球关节和手臂构成。其工作区间为球面。其中，最常见的是关节式球面坐标机器人，由躯干、上臂和前臂构成。</a:t>
            </a:r>
            <a:endParaRPr lang="en-US" altLang="zh-CN">
              <a:latin typeface="黑体" panose="02010609060101010101" pitchFamily="49" charset="-122"/>
              <a:ea typeface="黑体" panose="02010609060101010101" pitchFamily="49" charset="-122"/>
            </a:endParaRPr>
          </a:p>
        </p:txBody>
      </p:sp>
      <p:graphicFrame>
        <p:nvGraphicFramePr>
          <p:cNvPr id="12298" name="Object 17"/>
          <p:cNvGraphicFramePr>
            <a:graphicFrameLocks noChangeAspect="1"/>
          </p:cNvGraphicFramePr>
          <p:nvPr/>
        </p:nvGraphicFramePr>
        <p:xfrm>
          <a:off x="6096000" y="4876800"/>
          <a:ext cx="2057400" cy="1524000"/>
        </p:xfrm>
        <a:graphic>
          <a:graphicData uri="http://schemas.openxmlformats.org/presentationml/2006/ole">
            <mc:AlternateContent xmlns:mc="http://schemas.openxmlformats.org/markup-compatibility/2006">
              <mc:Choice xmlns:v="urn:schemas-microsoft-com:vml" Requires="v">
                <p:oleObj spid="_x0000_s12326" name="BMP 图象" r:id="rId7" imgW="2991268" imgH="2600000" progId="Paint.Picture">
                  <p:embed/>
                </p:oleObj>
              </mc:Choice>
              <mc:Fallback>
                <p:oleObj name="BMP 图象" r:id="rId7" imgW="2991268" imgH="2600000" progId="Paint.Picture">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4876800"/>
                        <a:ext cx="20574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9" name="Text Box 19"/>
          <p:cNvSpPr txBox="1">
            <a:spLocks noChangeArrowheads="1"/>
          </p:cNvSpPr>
          <p:nvPr/>
        </p:nvSpPr>
        <p:spPr bwMode="auto">
          <a:xfrm>
            <a:off x="4953000" y="59436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a:latin typeface="Times New Roman" pitchFamily="18" charset="0"/>
              </a:rPr>
              <a:t>19</a:t>
            </a:r>
            <a:r>
              <a:rPr lang="zh-CN" altLang="en-US" sz="1800">
                <a:latin typeface="Times New Roman" pitchFamily="18" charset="0"/>
              </a:rPr>
              <a:t>秒</a:t>
            </a:r>
          </a:p>
        </p:txBody>
      </p:sp>
      <p:sp>
        <p:nvSpPr>
          <p:cNvPr id="12300" name="Text Box 20"/>
          <p:cNvSpPr txBox="1">
            <a:spLocks noChangeArrowheads="1"/>
          </p:cNvSpPr>
          <p:nvPr/>
        </p:nvSpPr>
        <p:spPr bwMode="auto">
          <a:xfrm>
            <a:off x="2743200" y="59436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a:latin typeface="Times New Roman" pitchFamily="18" charset="0"/>
              </a:rPr>
              <a:t>58</a:t>
            </a:r>
            <a:r>
              <a:rPr lang="zh-CN" altLang="en-US" sz="1800">
                <a:latin typeface="Times New Roman" pitchFamily="18" charset="0"/>
              </a:rPr>
              <a:t>秒</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0E7EE6DF-1AB6-4444-9C2D-A4EF915F5BCC}" type="slidenum">
              <a:rPr lang="en-US" altLang="zh-CN" smtClean="0"/>
              <a:pPr>
                <a:defRPr/>
              </a:pPr>
              <a:t>13</a:t>
            </a:fld>
            <a:r>
              <a:rPr lang="en-US" altLang="zh-CN" dirty="0" smtClean="0"/>
              <a:t>/85</a:t>
            </a:r>
            <a:endParaRPr lang="en-US" altLang="zh-CN" dirty="0"/>
          </a:p>
        </p:txBody>
      </p:sp>
      <p:sp>
        <p:nvSpPr>
          <p:cNvPr id="13315" name="Rectangle 3"/>
          <p:cNvSpPr>
            <a:spLocks noGrp="1" noChangeArrowheads="1"/>
          </p:cNvSpPr>
          <p:nvPr>
            <p:ph type="body" idx="4294967295"/>
          </p:nvPr>
        </p:nvSpPr>
        <p:spPr>
          <a:xfrm>
            <a:off x="684213" y="1125538"/>
            <a:ext cx="7772400" cy="2757487"/>
          </a:xfrm>
        </p:spPr>
        <p:txBody>
          <a:bodyPr/>
          <a:lstStyle/>
          <a:p>
            <a:pPr eaLnBrk="1" hangingPunct="1"/>
            <a:r>
              <a:rPr lang="zh-CN" altLang="en-US" dirty="0" smtClean="0">
                <a:solidFill>
                  <a:srgbClr val="FF0000"/>
                </a:solidFill>
                <a:ea typeface="黑体" pitchFamily="49" charset="-122"/>
              </a:rPr>
              <a:t>机器人的分类</a:t>
            </a:r>
          </a:p>
          <a:p>
            <a:pPr lvl="1" eaLnBrk="1" hangingPunct="1">
              <a:buFont typeface="Wingdings" pitchFamily="2" charset="2"/>
              <a:buChar char="Ø"/>
            </a:pPr>
            <a:r>
              <a:rPr lang="zh-CN" altLang="en-US" dirty="0" smtClean="0">
                <a:solidFill>
                  <a:schemeClr val="hlink"/>
                </a:solidFill>
                <a:ea typeface="黑体" pitchFamily="49" charset="-122"/>
              </a:rPr>
              <a:t>按几何结构分类：利用机构特性分类。</a:t>
            </a:r>
          </a:p>
          <a:p>
            <a:pPr lvl="2" eaLnBrk="1" hangingPunct="1">
              <a:buFont typeface="Wingdings" pitchFamily="2" charset="2"/>
              <a:buChar char="v"/>
            </a:pPr>
            <a:r>
              <a:rPr lang="zh-CN" altLang="en-US" dirty="0" smtClean="0">
                <a:solidFill>
                  <a:schemeClr val="accent2"/>
                </a:solidFill>
                <a:ea typeface="黑体" pitchFamily="49" charset="-122"/>
              </a:rPr>
              <a:t>串联机器人：</a:t>
            </a:r>
            <a:r>
              <a:rPr lang="zh-CN" altLang="en-US" dirty="0" smtClean="0">
                <a:solidFill>
                  <a:schemeClr val="tx2"/>
                </a:solidFill>
                <a:ea typeface="黑体" pitchFamily="49" charset="-122"/>
              </a:rPr>
              <a:t>各连杆为串联</a:t>
            </a:r>
          </a:p>
          <a:p>
            <a:pPr lvl="2" eaLnBrk="1" hangingPunct="1">
              <a:buFont typeface="Wingdings" pitchFamily="2" charset="2"/>
              <a:buChar char="v"/>
            </a:pPr>
            <a:r>
              <a:rPr lang="zh-CN" altLang="en-US" dirty="0" smtClean="0">
                <a:solidFill>
                  <a:schemeClr val="accent2"/>
                </a:solidFill>
                <a:ea typeface="黑体" pitchFamily="49" charset="-122"/>
              </a:rPr>
              <a:t>并联机器人：</a:t>
            </a:r>
            <a:r>
              <a:rPr lang="zh-CN" altLang="en-US" dirty="0" smtClean="0">
                <a:solidFill>
                  <a:schemeClr val="tx2"/>
                </a:solidFill>
                <a:ea typeface="黑体" pitchFamily="49" charset="-122"/>
              </a:rPr>
              <a:t>各连杆为并联</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5064725" y="3413881"/>
            <a:ext cx="2027555" cy="2352040"/>
          </a:xfrm>
          <a:prstGeom prst="rect">
            <a:avLst/>
          </a:prstGeom>
        </p:spPr>
      </p:pic>
      <p:pic>
        <p:nvPicPr>
          <p:cNvPr id="9" name="图片 8"/>
          <p:cNvPicPr/>
          <p:nvPr/>
        </p:nvPicPr>
        <p:blipFill rotWithShape="1">
          <a:blip r:embed="rId3" cstate="print">
            <a:extLst>
              <a:ext uri="{28A0092B-C50C-407E-A947-70E740481C1C}">
                <a14:useLocalDpi xmlns:a14="http://schemas.microsoft.com/office/drawing/2010/main" val="0"/>
              </a:ext>
            </a:extLst>
          </a:blip>
          <a:srcRect b="20896"/>
          <a:stretch/>
        </p:blipFill>
        <p:spPr bwMode="auto">
          <a:xfrm>
            <a:off x="7136194" y="3419914"/>
            <a:ext cx="1972310" cy="2339975"/>
          </a:xfrm>
          <a:prstGeom prst="rect">
            <a:avLst/>
          </a:prstGeom>
          <a:ln>
            <a:noFill/>
          </a:ln>
          <a:extLst>
            <a:ext uri="{53640926-AAD7-44D8-BBD7-CCE9431645EC}">
              <a14:shadowObscured xmlns:a14="http://schemas.microsoft.com/office/drawing/2010/main"/>
            </a:ext>
          </a:extLst>
        </p:spPr>
      </p:pic>
      <p:pic>
        <p:nvPicPr>
          <p:cNvPr id="10" name="Picture 4" descr="kp_pic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28" y="3419914"/>
            <a:ext cx="2926515" cy="2339975"/>
          </a:xfrm>
          <a:prstGeom prst="rect">
            <a:avLst/>
          </a:prstGeom>
          <a:noFill/>
          <a:ln>
            <a:noFill/>
          </a:ln>
          <a:extLst/>
        </p:spPr>
      </p:pic>
      <p:pic>
        <p:nvPicPr>
          <p:cNvPr id="11" name="图片 10" descr="https://www.ifr.org/img/history/KUKALtwtRobot.jpg"/>
          <p:cNvPicPr/>
          <p:nvPr/>
        </p:nvPicPr>
        <p:blipFill rotWithShape="1">
          <a:blip r:embed="rId5">
            <a:extLst>
              <a:ext uri="{28A0092B-C50C-407E-A947-70E740481C1C}">
                <a14:useLocalDpi xmlns:a14="http://schemas.microsoft.com/office/drawing/2010/main" val="0"/>
              </a:ext>
            </a:extLst>
          </a:blip>
          <a:srcRect l="11155" t="12740" r="8502" b="7058"/>
          <a:stretch/>
        </p:blipFill>
        <p:spPr bwMode="auto">
          <a:xfrm>
            <a:off x="3096852" y="3413881"/>
            <a:ext cx="1907196" cy="2352040"/>
          </a:xfrm>
          <a:prstGeom prst="rect">
            <a:avLst/>
          </a:prstGeom>
          <a:noFill/>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0E7EE6DF-1AB6-4444-9C2D-A4EF915F5BCC}" type="slidenum">
              <a:rPr lang="en-US" altLang="zh-CN" smtClean="0"/>
              <a:pPr>
                <a:defRPr/>
              </a:pPr>
              <a:t>14</a:t>
            </a:fld>
            <a:r>
              <a:rPr lang="en-US" altLang="zh-CN" dirty="0" smtClean="0"/>
              <a:t>/85</a:t>
            </a:r>
            <a:endParaRPr lang="en-US" altLang="zh-CN" dirty="0"/>
          </a:p>
        </p:txBody>
      </p:sp>
      <p:sp>
        <p:nvSpPr>
          <p:cNvPr id="13315" name="Rectangle 3"/>
          <p:cNvSpPr>
            <a:spLocks noGrp="1" noChangeArrowheads="1"/>
          </p:cNvSpPr>
          <p:nvPr>
            <p:ph type="body" idx="4294967295"/>
          </p:nvPr>
        </p:nvSpPr>
        <p:spPr>
          <a:xfrm>
            <a:off x="684213" y="1125539"/>
            <a:ext cx="7772400" cy="1943422"/>
          </a:xfrm>
        </p:spPr>
        <p:txBody>
          <a:bodyPr/>
          <a:lstStyle/>
          <a:p>
            <a:pPr eaLnBrk="1" hangingPunct="1"/>
            <a:r>
              <a:rPr lang="zh-CN" altLang="en-US" dirty="0" smtClean="0">
                <a:solidFill>
                  <a:srgbClr val="FF0000"/>
                </a:solidFill>
                <a:ea typeface="黑体" pitchFamily="49" charset="-122"/>
              </a:rPr>
              <a:t>机器人的分类</a:t>
            </a:r>
          </a:p>
          <a:p>
            <a:pPr lvl="1" eaLnBrk="1" hangingPunct="1">
              <a:buFont typeface="Wingdings" pitchFamily="2" charset="2"/>
              <a:buChar char="Ø"/>
            </a:pPr>
            <a:r>
              <a:rPr lang="zh-CN" altLang="en-US" dirty="0" smtClean="0">
                <a:solidFill>
                  <a:schemeClr val="hlink"/>
                </a:solidFill>
                <a:ea typeface="黑体" pitchFamily="49" charset="-122"/>
              </a:rPr>
              <a:t>按几何结构分类：利用</a:t>
            </a:r>
            <a:r>
              <a:rPr lang="zh-CN" altLang="en-US" dirty="0">
                <a:solidFill>
                  <a:schemeClr val="hlink"/>
                </a:solidFill>
                <a:latin typeface="Times New Roman" pitchFamily="18" charset="0"/>
                <a:ea typeface="黑体" pitchFamily="49" charset="-122"/>
              </a:rPr>
              <a:t>尺寸</a:t>
            </a:r>
            <a:r>
              <a:rPr lang="zh-CN" altLang="en-US" dirty="0" smtClean="0">
                <a:solidFill>
                  <a:schemeClr val="hlink"/>
                </a:solidFill>
                <a:ea typeface="黑体" pitchFamily="49" charset="-122"/>
              </a:rPr>
              <a:t>分类。</a:t>
            </a:r>
          </a:p>
          <a:p>
            <a:pPr marL="914400" lvl="2" indent="0" eaLnBrk="1" hangingPunct="1">
              <a:buNone/>
            </a:pPr>
            <a:r>
              <a:rPr lang="zh-CN" altLang="en-US" dirty="0">
                <a:latin typeface="Times New Roman" pitchFamily="18" charset="0"/>
                <a:ea typeface="黑体" pitchFamily="49" charset="-122"/>
              </a:rPr>
              <a:t>大型机器人、一般机器人、微</a:t>
            </a:r>
            <a:r>
              <a:rPr lang="zh-CN" altLang="en-US" dirty="0" smtClean="0">
                <a:latin typeface="Times New Roman" pitchFamily="18" charset="0"/>
                <a:ea typeface="黑体" pitchFamily="49" charset="-122"/>
              </a:rPr>
              <a:t>机器人</a:t>
            </a:r>
            <a:endParaRPr lang="zh-CN" altLang="en-US" dirty="0" smtClean="0">
              <a:solidFill>
                <a:schemeClr val="tx2"/>
              </a:solidFill>
              <a:ea typeface="黑体" pitchFamily="49" charset="-122"/>
            </a:endParaRPr>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228600" y="2924943"/>
            <a:ext cx="3839344" cy="2732727"/>
          </a:xfrm>
          <a:prstGeom prst="rect">
            <a:avLst/>
          </a:prstGeom>
        </p:spPr>
      </p:pic>
      <p:sp>
        <p:nvSpPr>
          <p:cNvPr id="2" name="矩形 1"/>
          <p:cNvSpPr/>
          <p:nvPr/>
        </p:nvSpPr>
        <p:spPr>
          <a:xfrm>
            <a:off x="228600" y="5657671"/>
            <a:ext cx="3911352" cy="646331"/>
          </a:xfrm>
          <a:prstGeom prst="rect">
            <a:avLst/>
          </a:prstGeom>
        </p:spPr>
        <p:txBody>
          <a:bodyPr wrap="square">
            <a:spAutoFit/>
          </a:bodyPr>
          <a:lstStyle/>
          <a:p>
            <a:pPr algn="l"/>
            <a:r>
              <a:rPr lang="zh-CN" altLang="zh-CN" sz="1800" dirty="0" smtClean="0">
                <a:ea typeface="黑体" panose="02010609060101010101" pitchFamily="49" charset="-122"/>
                <a:cs typeface="Times New Roman" panose="02020603050405020304" pitchFamily="18" charset="0"/>
              </a:rPr>
              <a:t>双</a:t>
            </a:r>
            <a:r>
              <a:rPr lang="zh-CN" altLang="zh-CN" sz="1800" dirty="0">
                <a:ea typeface="黑体" panose="02010609060101010101" pitchFamily="49" charset="-122"/>
                <a:cs typeface="Times New Roman" panose="02020603050405020304" pitchFamily="18" charset="0"/>
              </a:rPr>
              <a:t>护盾</a:t>
            </a:r>
            <a:r>
              <a:rPr lang="zh-CN" altLang="zh-CN" sz="1800" dirty="0" smtClean="0">
                <a:ea typeface="黑体" panose="02010609060101010101" pitchFamily="49" charset="-122"/>
                <a:cs typeface="Times New Roman" panose="02020603050405020304" pitchFamily="18" charset="0"/>
              </a:rPr>
              <a:t>掘进机</a:t>
            </a:r>
            <a:r>
              <a:rPr lang="zh-CN" altLang="en-US" sz="1800" dirty="0" smtClean="0">
                <a:ea typeface="黑体" panose="02010609060101010101" pitchFamily="49" charset="-122"/>
                <a:cs typeface="Times New Roman" panose="02020603050405020304" pitchFamily="18" charset="0"/>
              </a:rPr>
              <a:t>：</a:t>
            </a:r>
            <a:r>
              <a:rPr lang="zh-CN" altLang="zh-CN" sz="1800" dirty="0" smtClean="0">
                <a:ea typeface="黑体" panose="02010609060101010101" pitchFamily="49" charset="-122"/>
                <a:cs typeface="Times New Roman" panose="02020603050405020304" pitchFamily="18" charset="0"/>
              </a:rPr>
              <a:t>长度</a:t>
            </a:r>
            <a:r>
              <a:rPr lang="zh-CN" altLang="zh-CN" sz="1800" dirty="0">
                <a:ea typeface="黑体" panose="02010609060101010101" pitchFamily="49" charset="-122"/>
                <a:cs typeface="Times New Roman" panose="02020603050405020304" pitchFamily="18" charset="0"/>
              </a:rPr>
              <a:t>约</a:t>
            </a:r>
            <a:r>
              <a:rPr lang="en-US" altLang="zh-CN" sz="1800" dirty="0">
                <a:ea typeface="黑体" panose="02010609060101010101" pitchFamily="49" charset="-122"/>
                <a:cs typeface="Times New Roman" panose="02020603050405020304" pitchFamily="18" charset="0"/>
              </a:rPr>
              <a:t>310m</a:t>
            </a:r>
            <a:r>
              <a:rPr lang="zh-CN" altLang="zh-CN" sz="1800" dirty="0">
                <a:ea typeface="黑体" panose="02010609060101010101" pitchFamily="49" charset="-122"/>
                <a:cs typeface="Times New Roman" panose="02020603050405020304" pitchFamily="18" charset="0"/>
              </a:rPr>
              <a:t>，开挖直径</a:t>
            </a:r>
            <a:r>
              <a:rPr lang="en-US" altLang="zh-CN" sz="1800" dirty="0" smtClean="0">
                <a:ea typeface="黑体" panose="02010609060101010101" pitchFamily="49" charset="-122"/>
                <a:cs typeface="Times New Roman" panose="02020603050405020304" pitchFamily="18" charset="0"/>
              </a:rPr>
              <a:t>5.49m</a:t>
            </a:r>
            <a:r>
              <a:rPr lang="zh-CN" altLang="zh-CN" sz="1800" dirty="0" smtClean="0">
                <a:ea typeface="黑体" panose="02010609060101010101" pitchFamily="49" charset="-122"/>
                <a:cs typeface="Times New Roman" panose="02020603050405020304" pitchFamily="18" charset="0"/>
              </a:rPr>
              <a:t>，最大掘</a:t>
            </a:r>
            <a:r>
              <a:rPr lang="zh-CN" altLang="en-US" sz="1800" dirty="0" smtClean="0">
                <a:ea typeface="黑体" panose="02010609060101010101" pitchFamily="49" charset="-122"/>
                <a:cs typeface="Times New Roman" panose="02020603050405020304" pitchFamily="18" charset="0"/>
              </a:rPr>
              <a:t>进</a:t>
            </a:r>
            <a:r>
              <a:rPr lang="zh-CN" altLang="zh-CN" sz="1800" dirty="0" smtClean="0">
                <a:ea typeface="黑体" panose="02010609060101010101" pitchFamily="49" charset="-122"/>
                <a:cs typeface="Times New Roman" panose="02020603050405020304" pitchFamily="18" charset="0"/>
              </a:rPr>
              <a:t>速度</a:t>
            </a:r>
            <a:r>
              <a:rPr lang="en-US" altLang="zh-CN" sz="1800" dirty="0" smtClean="0">
                <a:ea typeface="黑体" panose="02010609060101010101" pitchFamily="49" charset="-122"/>
                <a:cs typeface="Times New Roman" panose="02020603050405020304" pitchFamily="18" charset="0"/>
              </a:rPr>
              <a:t>0.12m/min</a:t>
            </a:r>
            <a:endParaRPr lang="zh-CN" altLang="en-US" sz="1800" dirty="0">
              <a:ea typeface="黑体" panose="02010609060101010101" pitchFamily="49" charset="-122"/>
              <a:cs typeface="Times New Roman" panose="02020603050405020304" pitchFamily="18" charset="0"/>
            </a:endParaRPr>
          </a:p>
        </p:txBody>
      </p:sp>
      <p:pic>
        <p:nvPicPr>
          <p:cNvPr id="8" name="图片 7"/>
          <p:cNvPicPr/>
          <p:nvPr/>
        </p:nvPicPr>
        <p:blipFill rotWithShape="1">
          <a:blip r:embed="rId3" cstate="print">
            <a:extLst>
              <a:ext uri="{28A0092B-C50C-407E-A947-70E740481C1C}">
                <a14:useLocalDpi xmlns:a14="http://schemas.microsoft.com/office/drawing/2010/main" val="0"/>
              </a:ext>
            </a:extLst>
          </a:blip>
          <a:srcRect t="19673" b="13387"/>
          <a:stretch/>
        </p:blipFill>
        <p:spPr bwMode="auto">
          <a:xfrm>
            <a:off x="7819169" y="2924944"/>
            <a:ext cx="1296144" cy="1012266"/>
          </a:xfrm>
          <a:prstGeom prst="rect">
            <a:avLst/>
          </a:prstGeom>
          <a:ln>
            <a:solidFill>
              <a:schemeClr val="bg1">
                <a:lumMod val="85000"/>
              </a:schemeClr>
            </a:solidFill>
          </a:ln>
          <a:extLst>
            <a:ext uri="{53640926-AAD7-44D8-BBD7-CCE9431645EC}">
              <a14:shadowObscured xmlns:a14="http://schemas.microsoft.com/office/drawing/2010/main"/>
            </a:ext>
          </a:extLst>
        </p:spPr>
      </p:pic>
      <p:pic>
        <p:nvPicPr>
          <p:cNvPr id="9" name="图片 8"/>
          <p:cNvPicPr/>
          <p:nvPr/>
        </p:nvPicPr>
        <p:blipFill rotWithShape="1">
          <a:blip r:embed="rId4" cstate="print">
            <a:extLst>
              <a:ext uri="{28A0092B-C50C-407E-A947-70E740481C1C}">
                <a14:useLocalDpi xmlns:a14="http://schemas.microsoft.com/office/drawing/2010/main" val="0"/>
              </a:ext>
            </a:extLst>
          </a:blip>
          <a:srcRect l="60737" t="12848"/>
          <a:stretch/>
        </p:blipFill>
        <p:spPr bwMode="auto">
          <a:xfrm>
            <a:off x="7819169" y="4365104"/>
            <a:ext cx="1296144" cy="1012266"/>
          </a:xfrm>
          <a:prstGeom prst="rect">
            <a:avLst/>
          </a:prstGeom>
          <a:ln>
            <a:solidFill>
              <a:schemeClr val="bg1">
                <a:lumMod val="65000"/>
              </a:schemeClr>
            </a:solidFill>
          </a:ln>
          <a:extLst>
            <a:ext uri="{53640926-AAD7-44D8-BBD7-CCE9431645EC}">
              <a14:shadowObscured xmlns:a14="http://schemas.microsoft.com/office/drawing/2010/main"/>
            </a:ext>
          </a:extLst>
        </p:spPr>
      </p:pic>
      <p:pic>
        <p:nvPicPr>
          <p:cNvPr id="10" name="图片 9"/>
          <p:cNvPicPr/>
          <p:nvPr/>
        </p:nvPicPr>
        <p:blipFill>
          <a:blip r:embed="rId5">
            <a:extLst>
              <a:ext uri="{28A0092B-C50C-407E-A947-70E740481C1C}">
                <a14:useLocalDpi xmlns:a14="http://schemas.microsoft.com/office/drawing/2010/main" val="0"/>
              </a:ext>
            </a:extLst>
          </a:blip>
          <a:stretch>
            <a:fillRect/>
          </a:stretch>
        </p:blipFill>
        <p:spPr>
          <a:xfrm>
            <a:off x="4139952" y="2924944"/>
            <a:ext cx="3470275" cy="2732726"/>
          </a:xfrm>
          <a:prstGeom prst="rect">
            <a:avLst/>
          </a:prstGeom>
        </p:spPr>
      </p:pic>
      <p:sp>
        <p:nvSpPr>
          <p:cNvPr id="12" name="矩形 11"/>
          <p:cNvSpPr/>
          <p:nvPr/>
        </p:nvSpPr>
        <p:spPr>
          <a:xfrm>
            <a:off x="4139952" y="5659433"/>
            <a:ext cx="3442125" cy="369332"/>
          </a:xfrm>
          <a:prstGeom prst="rect">
            <a:avLst/>
          </a:prstGeom>
        </p:spPr>
        <p:txBody>
          <a:bodyPr wrap="square">
            <a:spAutoFit/>
          </a:bodyPr>
          <a:lstStyle/>
          <a:p>
            <a:r>
              <a:rPr lang="en-US" altLang="zh-CN" sz="1800" dirty="0" smtClean="0">
                <a:ea typeface="黑体" panose="02010609060101010101" pitchFamily="49" charset="-122"/>
                <a:cs typeface="Times New Roman" panose="02020603050405020304" pitchFamily="18" charset="0"/>
              </a:rPr>
              <a:t>C919</a:t>
            </a:r>
            <a:r>
              <a:rPr lang="zh-CN" altLang="en-US" sz="1800" dirty="0" smtClean="0">
                <a:ea typeface="黑体" panose="02010609060101010101" pitchFamily="49" charset="-122"/>
                <a:cs typeface="Times New Roman" panose="02020603050405020304" pitchFamily="18" charset="0"/>
              </a:rPr>
              <a:t>驾驶模拟器</a:t>
            </a:r>
            <a:endParaRPr lang="zh-CN" altLang="en-US" sz="1800" dirty="0">
              <a:ea typeface="黑体" panose="02010609060101010101" pitchFamily="49" charset="-122"/>
              <a:cs typeface="Times New Roman" panose="02020603050405020304" pitchFamily="18" charset="0"/>
            </a:endParaRPr>
          </a:p>
        </p:txBody>
      </p:sp>
      <p:sp>
        <p:nvSpPr>
          <p:cNvPr id="13" name="矩形 12"/>
          <p:cNvSpPr/>
          <p:nvPr/>
        </p:nvSpPr>
        <p:spPr>
          <a:xfrm>
            <a:off x="7819169" y="5659433"/>
            <a:ext cx="1296144" cy="369332"/>
          </a:xfrm>
          <a:prstGeom prst="rect">
            <a:avLst/>
          </a:prstGeom>
        </p:spPr>
        <p:txBody>
          <a:bodyPr wrap="square">
            <a:spAutoFit/>
          </a:bodyPr>
          <a:lstStyle/>
          <a:p>
            <a:r>
              <a:rPr lang="zh-CN" altLang="zh-CN" sz="1800" dirty="0" smtClean="0">
                <a:latin typeface="黑体" panose="02010609060101010101" pitchFamily="49" charset="-122"/>
                <a:ea typeface="黑体" panose="02010609060101010101" pitchFamily="49" charset="-122"/>
              </a:rPr>
              <a:t>胶囊</a:t>
            </a:r>
            <a:r>
              <a:rPr lang="zh-CN" altLang="zh-CN" sz="1800" dirty="0">
                <a:latin typeface="黑体" panose="02010609060101010101" pitchFamily="49" charset="-122"/>
                <a:ea typeface="黑体" panose="02010609060101010101" pitchFamily="49" charset="-122"/>
              </a:rPr>
              <a:t>内镜</a:t>
            </a:r>
            <a:endParaRPr lang="zh-CN" altLang="en-US" sz="18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576877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6665A88E-361A-4701-86F6-596AF35F0F6B}" type="slidenum">
              <a:rPr lang="en-US" altLang="zh-CN" smtClean="0"/>
              <a:pPr>
                <a:defRPr/>
              </a:pPr>
              <a:t>15</a:t>
            </a:fld>
            <a:r>
              <a:rPr lang="en-US" altLang="zh-CN" dirty="0" smtClean="0"/>
              <a:t>/85</a:t>
            </a:r>
            <a:endParaRPr lang="en-US" altLang="zh-CN" dirty="0"/>
          </a:p>
        </p:txBody>
      </p:sp>
      <p:sp>
        <p:nvSpPr>
          <p:cNvPr id="14339" name="Rectangle 3"/>
          <p:cNvSpPr>
            <a:spLocks noGrp="1" noChangeArrowheads="1"/>
          </p:cNvSpPr>
          <p:nvPr>
            <p:ph type="body" idx="4294967295"/>
          </p:nvPr>
        </p:nvSpPr>
        <p:spPr>
          <a:xfrm>
            <a:off x="179388" y="981075"/>
            <a:ext cx="8153400" cy="1524000"/>
          </a:xfrm>
        </p:spPr>
        <p:txBody>
          <a:bodyPr/>
          <a:lstStyle/>
          <a:p>
            <a:pPr eaLnBrk="1" hangingPunct="1"/>
            <a:r>
              <a:rPr lang="zh-CN" altLang="en-US" smtClean="0">
                <a:solidFill>
                  <a:srgbClr val="FF0000"/>
                </a:solidFill>
                <a:ea typeface="黑体" pitchFamily="49" charset="-122"/>
              </a:rPr>
              <a:t>机器人的分类</a:t>
            </a:r>
          </a:p>
          <a:p>
            <a:pPr lvl="1" eaLnBrk="1" hangingPunct="1">
              <a:buFont typeface="Wingdings" pitchFamily="2" charset="2"/>
              <a:buChar char="Ø"/>
            </a:pPr>
            <a:r>
              <a:rPr lang="zh-CN" altLang="en-US" smtClean="0">
                <a:solidFill>
                  <a:schemeClr val="hlink"/>
                </a:solidFill>
                <a:ea typeface="黑体" pitchFamily="49" charset="-122"/>
              </a:rPr>
              <a:t>按控制器的信息输入方式分类：</a:t>
            </a:r>
            <a:r>
              <a:rPr lang="zh-CN" altLang="en-US" smtClean="0">
                <a:ea typeface="黑体" pitchFamily="49" charset="-122"/>
              </a:rPr>
              <a:t>按控制功能</a:t>
            </a:r>
          </a:p>
        </p:txBody>
      </p:sp>
      <p:sp>
        <p:nvSpPr>
          <p:cNvPr id="14341" name="Text Box 5"/>
          <p:cNvSpPr txBox="1">
            <a:spLocks noChangeArrowheads="1"/>
          </p:cNvSpPr>
          <p:nvPr/>
        </p:nvSpPr>
        <p:spPr bwMode="auto">
          <a:xfrm>
            <a:off x="611188" y="2060575"/>
            <a:ext cx="8283575"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Font typeface="Wingdings" pitchFamily="2" charset="2"/>
              <a:buChar char="v"/>
            </a:pPr>
            <a:r>
              <a:rPr lang="zh-CN" altLang="en-US" sz="2400">
                <a:solidFill>
                  <a:schemeClr val="accent2"/>
                </a:solidFill>
                <a:latin typeface="Times New Roman" pitchFamily="18" charset="0"/>
                <a:ea typeface="黑体" pitchFamily="49" charset="-122"/>
              </a:rPr>
              <a:t>日本工业机器人协会</a:t>
            </a:r>
            <a:r>
              <a:rPr lang="en-US" altLang="zh-CN" sz="2400">
                <a:solidFill>
                  <a:schemeClr val="accent2"/>
                </a:solidFill>
                <a:latin typeface="Times New Roman" pitchFamily="18" charset="0"/>
                <a:ea typeface="黑体" pitchFamily="49" charset="-122"/>
              </a:rPr>
              <a:t>(JIRA)</a:t>
            </a:r>
            <a:r>
              <a:rPr lang="zh-CN" altLang="en-US" sz="2400">
                <a:solidFill>
                  <a:schemeClr val="accent2"/>
                </a:solidFill>
                <a:latin typeface="Times New Roman" pitchFamily="18" charset="0"/>
                <a:ea typeface="黑体" pitchFamily="49" charset="-122"/>
              </a:rPr>
              <a:t>分类：</a:t>
            </a:r>
            <a:r>
              <a:rPr lang="zh-CN" altLang="en-US" sz="2400">
                <a:latin typeface="Times New Roman" pitchFamily="18" charset="0"/>
                <a:ea typeface="黑体" pitchFamily="49" charset="-122"/>
              </a:rPr>
              <a:t>分成</a:t>
            </a:r>
            <a:r>
              <a:rPr lang="en-US" altLang="zh-CN" sz="2400">
                <a:latin typeface="Times New Roman" pitchFamily="18" charset="0"/>
                <a:ea typeface="黑体" pitchFamily="49" charset="-122"/>
              </a:rPr>
              <a:t>6</a:t>
            </a:r>
            <a:r>
              <a:rPr lang="zh-CN" altLang="en-US" sz="2400">
                <a:latin typeface="Times New Roman" pitchFamily="18" charset="0"/>
                <a:ea typeface="黑体" pitchFamily="49" charset="-122"/>
              </a:rPr>
              <a:t>类</a:t>
            </a:r>
          </a:p>
          <a:p>
            <a:pPr lvl="1" eaLnBrk="1" hangingPunct="1">
              <a:buFont typeface="Wingdings" pitchFamily="2" charset="2"/>
              <a:buChar char="¶"/>
            </a:pPr>
            <a:r>
              <a:rPr lang="zh-CN" altLang="en-US" sz="2000">
                <a:latin typeface="Times New Roman" pitchFamily="18" charset="0"/>
                <a:ea typeface="黑体" pitchFamily="49" charset="-122"/>
              </a:rPr>
              <a:t>手动操作手：操作人员直接进行操作</a:t>
            </a:r>
          </a:p>
          <a:p>
            <a:pPr lvl="1" eaLnBrk="1" hangingPunct="1">
              <a:buFont typeface="Wingdings" pitchFamily="2" charset="2"/>
              <a:buChar char="¶"/>
            </a:pPr>
            <a:r>
              <a:rPr lang="zh-CN" altLang="en-US" sz="2000">
                <a:latin typeface="Times New Roman" pitchFamily="18" charset="0"/>
                <a:ea typeface="黑体" pitchFamily="49" charset="-122"/>
              </a:rPr>
              <a:t>定序机器人：按照预定的顺序、条件和位置，重复执行。顺序控制器。</a:t>
            </a:r>
          </a:p>
          <a:p>
            <a:pPr lvl="1" eaLnBrk="1" hangingPunct="1">
              <a:buFont typeface="Wingdings" pitchFamily="2" charset="2"/>
              <a:buChar char="¶"/>
            </a:pPr>
            <a:r>
              <a:rPr lang="zh-CN" altLang="en-US" sz="2000">
                <a:latin typeface="Times New Roman" pitchFamily="18" charset="0"/>
                <a:ea typeface="黑体" pitchFamily="49" charset="-122"/>
              </a:rPr>
              <a:t>变序机器人：同上，但顺序等易于修改。可编程顺序控制器。</a:t>
            </a:r>
          </a:p>
          <a:p>
            <a:pPr lvl="1" eaLnBrk="1" hangingPunct="1">
              <a:buFont typeface="Wingdings" pitchFamily="2" charset="2"/>
              <a:buChar char="¶"/>
            </a:pPr>
            <a:r>
              <a:rPr lang="zh-CN" altLang="en-US" sz="2000">
                <a:latin typeface="Times New Roman" pitchFamily="18" charset="0"/>
                <a:ea typeface="黑体" pitchFamily="49" charset="-122"/>
              </a:rPr>
              <a:t>示教机器人：示教再现。</a:t>
            </a:r>
          </a:p>
          <a:p>
            <a:pPr lvl="1" eaLnBrk="1" hangingPunct="1">
              <a:buFont typeface="Wingdings" pitchFamily="2" charset="2"/>
              <a:buChar char="¶"/>
            </a:pPr>
            <a:r>
              <a:rPr lang="zh-CN" altLang="en-US" sz="2000">
                <a:latin typeface="Times New Roman" pitchFamily="18" charset="0"/>
                <a:ea typeface="黑体" pitchFamily="49" charset="-122"/>
              </a:rPr>
              <a:t>程控机器人：机器人语言程序控制。</a:t>
            </a:r>
          </a:p>
          <a:p>
            <a:pPr lvl="1" eaLnBrk="1" hangingPunct="1">
              <a:buFont typeface="Wingdings" pitchFamily="2" charset="2"/>
              <a:buChar char="¶"/>
            </a:pPr>
            <a:r>
              <a:rPr lang="zh-CN" altLang="en-US" sz="2000">
                <a:latin typeface="Times New Roman" pitchFamily="18" charset="0"/>
                <a:ea typeface="黑体" pitchFamily="49" charset="-122"/>
              </a:rPr>
              <a:t>智能机器人：具有环境适应能力。</a:t>
            </a:r>
          </a:p>
          <a:p>
            <a:pPr eaLnBrk="1" hangingPunct="1">
              <a:buFont typeface="Wingdings" pitchFamily="2" charset="2"/>
              <a:buChar char="v"/>
            </a:pPr>
            <a:r>
              <a:rPr lang="zh-CN" altLang="en-US" sz="2400">
                <a:solidFill>
                  <a:schemeClr val="accent2"/>
                </a:solidFill>
                <a:latin typeface="Times New Roman" pitchFamily="18" charset="0"/>
                <a:ea typeface="黑体" pitchFamily="49" charset="-122"/>
              </a:rPr>
              <a:t>美国机器人协会</a:t>
            </a:r>
            <a:r>
              <a:rPr lang="en-US" altLang="zh-CN" sz="2400">
                <a:solidFill>
                  <a:schemeClr val="accent2"/>
                </a:solidFill>
                <a:latin typeface="Times New Roman" pitchFamily="18" charset="0"/>
                <a:ea typeface="黑体" pitchFamily="49" charset="-122"/>
              </a:rPr>
              <a:t>(RIA)</a:t>
            </a:r>
            <a:r>
              <a:rPr lang="zh-CN" altLang="en-US" sz="2400">
                <a:solidFill>
                  <a:schemeClr val="accent2"/>
                </a:solidFill>
                <a:latin typeface="Times New Roman" pitchFamily="18" charset="0"/>
                <a:ea typeface="黑体" pitchFamily="49" charset="-122"/>
              </a:rPr>
              <a:t>分类：</a:t>
            </a:r>
            <a:r>
              <a:rPr lang="zh-CN" altLang="en-US" sz="2400">
                <a:latin typeface="Times New Roman" pitchFamily="18" charset="0"/>
                <a:ea typeface="黑体" pitchFamily="49" charset="-122"/>
              </a:rPr>
              <a:t>分成</a:t>
            </a:r>
            <a:r>
              <a:rPr lang="en-US" altLang="zh-CN" sz="2400">
                <a:latin typeface="Times New Roman" pitchFamily="18" charset="0"/>
                <a:ea typeface="黑体" pitchFamily="49" charset="-122"/>
              </a:rPr>
              <a:t>4</a:t>
            </a:r>
            <a:r>
              <a:rPr lang="zh-CN" altLang="en-US" sz="2400">
                <a:latin typeface="Times New Roman" pitchFamily="18" charset="0"/>
                <a:ea typeface="黑体" pitchFamily="49" charset="-122"/>
              </a:rPr>
              <a:t>类，上面后</a:t>
            </a:r>
            <a:r>
              <a:rPr lang="en-US" altLang="zh-CN" sz="2400">
                <a:latin typeface="Times New Roman" pitchFamily="18" charset="0"/>
                <a:ea typeface="黑体" pitchFamily="49" charset="-122"/>
              </a:rPr>
              <a:t>4</a:t>
            </a:r>
            <a:r>
              <a:rPr lang="zh-CN" altLang="en-US" sz="2400">
                <a:latin typeface="Times New Roman" pitchFamily="18" charset="0"/>
                <a:ea typeface="黑体" pitchFamily="49" charset="-122"/>
              </a:rPr>
              <a:t>类。</a:t>
            </a:r>
          </a:p>
          <a:p>
            <a:pPr eaLnBrk="1" hangingPunct="1">
              <a:buFont typeface="Wingdings" pitchFamily="2" charset="2"/>
              <a:buChar char="v"/>
            </a:pPr>
            <a:r>
              <a:rPr lang="zh-CN" altLang="en-US" sz="2400">
                <a:solidFill>
                  <a:schemeClr val="accent2"/>
                </a:solidFill>
                <a:latin typeface="Times New Roman" pitchFamily="18" charset="0"/>
                <a:ea typeface="黑体" pitchFamily="49" charset="-122"/>
              </a:rPr>
              <a:t>法国工业机器人协会</a:t>
            </a:r>
            <a:r>
              <a:rPr lang="en-US" altLang="zh-CN" sz="2400">
                <a:solidFill>
                  <a:schemeClr val="accent2"/>
                </a:solidFill>
                <a:latin typeface="Times New Roman" pitchFamily="18" charset="0"/>
                <a:ea typeface="黑体" pitchFamily="49" charset="-122"/>
              </a:rPr>
              <a:t>(JIRA)</a:t>
            </a:r>
            <a:r>
              <a:rPr lang="zh-CN" altLang="en-US" sz="2400">
                <a:solidFill>
                  <a:schemeClr val="accent2"/>
                </a:solidFill>
                <a:latin typeface="Times New Roman" pitchFamily="18" charset="0"/>
                <a:ea typeface="黑体" pitchFamily="49" charset="-122"/>
              </a:rPr>
              <a:t>分类：</a:t>
            </a:r>
            <a:r>
              <a:rPr lang="en-US" altLang="zh-CN" sz="2400">
                <a:latin typeface="Times New Roman" pitchFamily="18" charset="0"/>
                <a:ea typeface="黑体" pitchFamily="49" charset="-122"/>
              </a:rPr>
              <a:t>A</a:t>
            </a:r>
            <a:r>
              <a:rPr lang="zh-CN" altLang="en-US" sz="2400">
                <a:latin typeface="Times New Roman" pitchFamily="18" charset="0"/>
                <a:ea typeface="黑体" pitchFamily="49" charset="-122"/>
              </a:rPr>
              <a:t>型：第</a:t>
            </a:r>
            <a:r>
              <a:rPr lang="en-US" altLang="zh-CN" sz="2400">
                <a:latin typeface="Times New Roman" pitchFamily="18" charset="0"/>
                <a:ea typeface="黑体" pitchFamily="49" charset="-122"/>
              </a:rPr>
              <a:t>1</a:t>
            </a:r>
            <a:r>
              <a:rPr lang="zh-CN" altLang="en-US" sz="2400">
                <a:latin typeface="Times New Roman" pitchFamily="18" charset="0"/>
                <a:ea typeface="黑体" pitchFamily="49" charset="-122"/>
              </a:rPr>
              <a:t>类； </a:t>
            </a:r>
            <a:r>
              <a:rPr lang="en-US" altLang="zh-CN" sz="2400" b="1">
                <a:latin typeface="Times New Roman" pitchFamily="18" charset="0"/>
                <a:ea typeface="黑体" pitchFamily="49" charset="-122"/>
              </a:rPr>
              <a:t>B</a:t>
            </a:r>
            <a:r>
              <a:rPr lang="zh-CN" altLang="en-US" sz="2400">
                <a:latin typeface="Times New Roman" pitchFamily="18" charset="0"/>
                <a:ea typeface="黑体" pitchFamily="49" charset="-122"/>
              </a:rPr>
              <a:t>型：第</a:t>
            </a:r>
            <a:r>
              <a:rPr lang="en-US" altLang="zh-CN" sz="2400">
                <a:latin typeface="Times New Roman" pitchFamily="18" charset="0"/>
                <a:ea typeface="黑体" pitchFamily="49" charset="-122"/>
              </a:rPr>
              <a:t>2</a:t>
            </a:r>
            <a:r>
              <a:rPr lang="zh-CN" altLang="en-US" sz="2400">
                <a:latin typeface="Times New Roman" pitchFamily="18" charset="0"/>
                <a:ea typeface="黑体" pitchFamily="49" charset="-122"/>
              </a:rPr>
              <a:t>和</a:t>
            </a:r>
            <a:r>
              <a:rPr lang="en-US" altLang="zh-CN" sz="2400">
                <a:latin typeface="Times New Roman" pitchFamily="18" charset="0"/>
                <a:ea typeface="黑体" pitchFamily="49" charset="-122"/>
              </a:rPr>
              <a:t>3</a:t>
            </a:r>
            <a:r>
              <a:rPr lang="zh-CN" altLang="en-US" sz="2400">
                <a:latin typeface="Times New Roman" pitchFamily="18" charset="0"/>
                <a:ea typeface="黑体" pitchFamily="49" charset="-122"/>
              </a:rPr>
              <a:t>类； </a:t>
            </a:r>
            <a:r>
              <a:rPr lang="en-US" altLang="zh-CN" sz="2400" b="1">
                <a:latin typeface="Times New Roman" pitchFamily="18" charset="0"/>
                <a:ea typeface="黑体" pitchFamily="49" charset="-122"/>
              </a:rPr>
              <a:t>C</a:t>
            </a:r>
            <a:r>
              <a:rPr lang="zh-CN" altLang="en-US" sz="2400">
                <a:latin typeface="Times New Roman" pitchFamily="18" charset="0"/>
                <a:ea typeface="黑体" pitchFamily="49" charset="-122"/>
              </a:rPr>
              <a:t>型：第</a:t>
            </a:r>
            <a:r>
              <a:rPr lang="en-US" altLang="zh-CN" sz="2400">
                <a:latin typeface="Times New Roman" pitchFamily="18" charset="0"/>
                <a:ea typeface="黑体" pitchFamily="49" charset="-122"/>
              </a:rPr>
              <a:t>4</a:t>
            </a:r>
            <a:r>
              <a:rPr lang="zh-CN" altLang="en-US" sz="2400">
                <a:latin typeface="Times New Roman" pitchFamily="18" charset="0"/>
                <a:ea typeface="黑体" pitchFamily="49" charset="-122"/>
              </a:rPr>
              <a:t>和</a:t>
            </a:r>
            <a:r>
              <a:rPr lang="en-US" altLang="zh-CN" sz="2400">
                <a:latin typeface="Times New Roman" pitchFamily="18" charset="0"/>
                <a:ea typeface="黑体" pitchFamily="49" charset="-122"/>
              </a:rPr>
              <a:t>5</a:t>
            </a:r>
            <a:r>
              <a:rPr lang="zh-CN" altLang="en-US" sz="2400">
                <a:latin typeface="Times New Roman" pitchFamily="18" charset="0"/>
                <a:ea typeface="黑体" pitchFamily="49" charset="-122"/>
              </a:rPr>
              <a:t>类； </a:t>
            </a:r>
            <a:r>
              <a:rPr lang="en-US" altLang="zh-CN" sz="2400" b="1">
                <a:latin typeface="Times New Roman" pitchFamily="18" charset="0"/>
                <a:ea typeface="黑体" pitchFamily="49" charset="-122"/>
              </a:rPr>
              <a:t>D</a:t>
            </a:r>
            <a:r>
              <a:rPr lang="zh-CN" altLang="en-US" sz="2400">
                <a:latin typeface="Times New Roman" pitchFamily="18" charset="0"/>
                <a:ea typeface="黑体" pitchFamily="49" charset="-122"/>
              </a:rPr>
              <a:t>型：第</a:t>
            </a:r>
            <a:r>
              <a:rPr lang="en-US" altLang="zh-CN" sz="2400">
                <a:latin typeface="Times New Roman" pitchFamily="18" charset="0"/>
                <a:ea typeface="黑体" pitchFamily="49" charset="-122"/>
              </a:rPr>
              <a:t>6</a:t>
            </a:r>
            <a:r>
              <a:rPr lang="zh-CN" altLang="en-US" sz="2400">
                <a:latin typeface="Times New Roman" pitchFamily="18" charset="0"/>
                <a:ea typeface="黑体" pitchFamily="49" charset="-122"/>
              </a:rPr>
              <a:t>类。</a:t>
            </a:r>
            <a:endParaRPr lang="zh-CN" altLang="en-US" sz="2000">
              <a:latin typeface="Times New Roman" pitchFamily="18" charset="0"/>
              <a:ea typeface="黑体"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67E8AEC-9616-4199-A95A-BCB0AB1A80D1}" type="slidenum">
              <a:rPr lang="en-US" altLang="zh-CN" smtClean="0"/>
              <a:pPr>
                <a:defRPr/>
              </a:pPr>
              <a:t>16</a:t>
            </a:fld>
            <a:r>
              <a:rPr lang="en-US" altLang="zh-CN" dirty="0" smtClean="0"/>
              <a:t>/85</a:t>
            </a:r>
            <a:endParaRPr lang="en-US" altLang="zh-CN" dirty="0"/>
          </a:p>
        </p:txBody>
      </p:sp>
      <p:sp>
        <p:nvSpPr>
          <p:cNvPr id="15364" name="Rectangle 5"/>
          <p:cNvSpPr>
            <a:spLocks noGrp="1" noChangeArrowheads="1"/>
          </p:cNvSpPr>
          <p:nvPr>
            <p:ph type="body" idx="4294967295"/>
          </p:nvPr>
        </p:nvSpPr>
        <p:spPr>
          <a:xfrm>
            <a:off x="323850" y="908050"/>
            <a:ext cx="8424863" cy="5492750"/>
          </a:xfrm>
        </p:spPr>
        <p:txBody>
          <a:bodyPr/>
          <a:lstStyle/>
          <a:p>
            <a:pPr eaLnBrk="1" hangingPunct="1">
              <a:lnSpc>
                <a:spcPct val="115000"/>
              </a:lnSpc>
            </a:pPr>
            <a:r>
              <a:rPr lang="zh-CN" altLang="en-US" smtClean="0">
                <a:solidFill>
                  <a:srgbClr val="FF0000"/>
                </a:solidFill>
                <a:latin typeface="黑体" pitchFamily="49" charset="-122"/>
                <a:ea typeface="黑体" pitchFamily="49" charset="-122"/>
              </a:rPr>
              <a:t>机器人的分类</a:t>
            </a:r>
          </a:p>
          <a:p>
            <a:pPr lvl="1" eaLnBrk="1" hangingPunct="1">
              <a:lnSpc>
                <a:spcPct val="115000"/>
              </a:lnSpc>
              <a:buFont typeface="Wingdings" pitchFamily="2" charset="2"/>
              <a:buChar char="Ø"/>
            </a:pPr>
            <a:r>
              <a:rPr lang="zh-CN" altLang="en-US" smtClean="0">
                <a:solidFill>
                  <a:schemeClr val="hlink"/>
                </a:solidFill>
                <a:latin typeface="黑体" pitchFamily="49" charset="-122"/>
                <a:ea typeface="黑体" pitchFamily="49" charset="-122"/>
              </a:rPr>
              <a:t>按应用领域分类：</a:t>
            </a:r>
          </a:p>
          <a:p>
            <a:pPr lvl="2" eaLnBrk="1" hangingPunct="1">
              <a:lnSpc>
                <a:spcPct val="115000"/>
              </a:lnSpc>
              <a:buFont typeface="Wingdings" pitchFamily="2" charset="2"/>
              <a:buChar char="v"/>
            </a:pPr>
            <a:r>
              <a:rPr lang="zh-CN" altLang="en-US" smtClean="0">
                <a:latin typeface="黑体" pitchFamily="49" charset="-122"/>
                <a:ea typeface="黑体" pitchFamily="49" charset="-122"/>
              </a:rPr>
              <a:t>工业机器人：应用于工农业生产，主要应用于制造业，如弧焊机器人、喷漆机器人、装配机器人等。</a:t>
            </a:r>
          </a:p>
          <a:p>
            <a:pPr lvl="2" eaLnBrk="1" hangingPunct="1">
              <a:lnSpc>
                <a:spcPct val="115000"/>
              </a:lnSpc>
              <a:buFont typeface="Wingdings" pitchFamily="2" charset="2"/>
              <a:buChar char="v"/>
            </a:pPr>
            <a:r>
              <a:rPr lang="zh-CN" altLang="en-US" smtClean="0">
                <a:latin typeface="黑体" pitchFamily="49" charset="-122"/>
                <a:ea typeface="黑体" pitchFamily="49" charset="-122"/>
              </a:rPr>
              <a:t>服务机器人：一种自主或半自主工作，为人们提供服务的机器人，如导游机器人、家用机器人等。</a:t>
            </a:r>
          </a:p>
          <a:p>
            <a:pPr lvl="2" eaLnBrk="1" hangingPunct="1">
              <a:lnSpc>
                <a:spcPct val="115000"/>
              </a:lnSpc>
              <a:buFont typeface="Wingdings" pitchFamily="2" charset="2"/>
              <a:buChar char="v"/>
            </a:pPr>
            <a:r>
              <a:rPr lang="zh-CN" altLang="en-US" smtClean="0">
                <a:latin typeface="黑体" pitchFamily="49" charset="-122"/>
                <a:ea typeface="黑体" pitchFamily="49" charset="-122"/>
              </a:rPr>
              <a:t>探索机器人：用于太空、海洋、地下探险和探索。</a:t>
            </a:r>
          </a:p>
          <a:p>
            <a:pPr lvl="2" eaLnBrk="1" hangingPunct="1">
              <a:lnSpc>
                <a:spcPct val="115000"/>
              </a:lnSpc>
              <a:buFont typeface="Wingdings" pitchFamily="2" charset="2"/>
              <a:buChar char="v"/>
            </a:pPr>
            <a:r>
              <a:rPr lang="zh-CN" altLang="en-US" smtClean="0">
                <a:latin typeface="黑体" pitchFamily="49" charset="-122"/>
                <a:ea typeface="黑体" pitchFamily="49" charset="-122"/>
              </a:rPr>
              <a:t>军事机器人：用于军事目的。可分为陆、海、空军用机器人。如无人战机、机器人战士等。</a:t>
            </a:r>
          </a:p>
          <a:p>
            <a:pPr eaLnBrk="1" hangingPunct="1">
              <a:lnSpc>
                <a:spcPct val="115000"/>
              </a:lnSpc>
              <a:buFont typeface="Arial" pitchFamily="34" charset="0"/>
              <a:buNone/>
            </a:pPr>
            <a:r>
              <a:rPr lang="zh-CN" altLang="en-US" sz="2400" smtClean="0">
                <a:latin typeface="黑体" pitchFamily="49" charset="-122"/>
                <a:ea typeface="黑体" pitchFamily="49" charset="-122"/>
              </a:rPr>
              <a:t>     我国按照应用领域将机器人分为：工业机器人，服务机器人，特种机器人。</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BA49C566-905F-4D17-B860-1EFAEEE6AA85}" type="slidenum">
              <a:rPr lang="en-US" altLang="zh-CN" smtClean="0"/>
              <a:pPr>
                <a:defRPr/>
              </a:pPr>
              <a:t>17</a:t>
            </a:fld>
            <a:r>
              <a:rPr lang="en-US" altLang="zh-CN" dirty="0" smtClean="0"/>
              <a:t>/85</a:t>
            </a:r>
            <a:endParaRPr lang="en-US" altLang="zh-CN" dirty="0"/>
          </a:p>
        </p:txBody>
      </p:sp>
      <p:sp>
        <p:nvSpPr>
          <p:cNvPr id="16387" name="Rectangle 1027"/>
          <p:cNvSpPr>
            <a:spLocks noGrp="1" noChangeArrowheads="1"/>
          </p:cNvSpPr>
          <p:nvPr>
            <p:ph type="body" idx="4294967295"/>
          </p:nvPr>
        </p:nvSpPr>
        <p:spPr>
          <a:xfrm>
            <a:off x="685800" y="1219200"/>
            <a:ext cx="7924800" cy="4876800"/>
          </a:xfrm>
        </p:spPr>
        <p:txBody>
          <a:bodyPr/>
          <a:lstStyle/>
          <a:p>
            <a:pPr eaLnBrk="1" hangingPunct="1"/>
            <a:r>
              <a:rPr lang="zh-CN" altLang="en-US" smtClean="0">
                <a:solidFill>
                  <a:srgbClr val="FF0000"/>
                </a:solidFill>
                <a:latin typeface="黑体" pitchFamily="49" charset="-122"/>
                <a:ea typeface="黑体" pitchFamily="49" charset="-122"/>
              </a:rPr>
              <a:t>机器人的分类</a:t>
            </a:r>
          </a:p>
          <a:p>
            <a:pPr lvl="1" eaLnBrk="1" hangingPunct="1">
              <a:buFont typeface="Wingdings" pitchFamily="2" charset="2"/>
              <a:buChar char="Ø"/>
            </a:pPr>
            <a:r>
              <a:rPr lang="zh-CN" altLang="en-US" smtClean="0">
                <a:solidFill>
                  <a:schemeClr val="hlink"/>
                </a:solidFill>
                <a:latin typeface="黑体" pitchFamily="49" charset="-122"/>
                <a:ea typeface="黑体" pitchFamily="49" charset="-122"/>
              </a:rPr>
              <a:t>按智能程度分类：</a:t>
            </a:r>
          </a:p>
          <a:p>
            <a:pPr lvl="2" eaLnBrk="1" hangingPunct="1">
              <a:buFont typeface="Wingdings" pitchFamily="2" charset="2"/>
              <a:buChar char="v"/>
            </a:pPr>
            <a:r>
              <a:rPr lang="zh-CN" altLang="en-US" smtClean="0">
                <a:latin typeface="黑体" pitchFamily="49" charset="-122"/>
                <a:ea typeface="黑体" pitchFamily="49" charset="-122"/>
              </a:rPr>
              <a:t>一般机器人：只有一般编程能力和操作功能</a:t>
            </a:r>
          </a:p>
          <a:p>
            <a:pPr lvl="2" eaLnBrk="1" hangingPunct="1">
              <a:buFont typeface="Wingdings" pitchFamily="2" charset="2"/>
              <a:buChar char="v"/>
            </a:pPr>
            <a:r>
              <a:rPr lang="zh-CN" altLang="en-US" smtClean="0">
                <a:latin typeface="黑体" pitchFamily="49" charset="-122"/>
                <a:ea typeface="黑体" pitchFamily="49" charset="-122"/>
              </a:rPr>
              <a:t>智能机器人：根据智能程度分为：</a:t>
            </a:r>
          </a:p>
          <a:p>
            <a:pPr lvl="2" eaLnBrk="1" hangingPunct="1">
              <a:buFont typeface="Wingdings" pitchFamily="2" charset="2"/>
              <a:buNone/>
            </a:pPr>
            <a:r>
              <a:rPr lang="zh-CN" altLang="en-US" smtClean="0">
                <a:latin typeface="黑体" pitchFamily="49" charset="-122"/>
                <a:ea typeface="黑体" pitchFamily="49" charset="-122"/>
              </a:rPr>
              <a:t>    传感型、交互型、自主型智能机器人</a:t>
            </a:r>
          </a:p>
          <a:p>
            <a:pPr lvl="1" eaLnBrk="1" hangingPunct="1">
              <a:buFont typeface="Wingdings" pitchFamily="2" charset="2"/>
              <a:buChar char="Ø"/>
            </a:pPr>
            <a:r>
              <a:rPr lang="zh-CN" altLang="en-US" smtClean="0">
                <a:solidFill>
                  <a:schemeClr val="hlink"/>
                </a:solidFill>
                <a:latin typeface="黑体" pitchFamily="49" charset="-122"/>
                <a:ea typeface="黑体" pitchFamily="49" charset="-122"/>
              </a:rPr>
              <a:t>按机器人的移动性分类：</a:t>
            </a:r>
          </a:p>
          <a:p>
            <a:pPr lvl="2" eaLnBrk="1" hangingPunct="1">
              <a:buFont typeface="Wingdings" pitchFamily="2" charset="2"/>
              <a:buChar char="v"/>
            </a:pPr>
            <a:r>
              <a:rPr lang="zh-CN" altLang="en-US" smtClean="0">
                <a:latin typeface="黑体" pitchFamily="49" charset="-122"/>
                <a:ea typeface="黑体" pitchFamily="49" charset="-122"/>
              </a:rPr>
              <a:t>固定式机器人：固定在底座上，如工业机器人。</a:t>
            </a:r>
          </a:p>
          <a:p>
            <a:pPr lvl="2" eaLnBrk="1" hangingPunct="1">
              <a:buFont typeface="Wingdings" pitchFamily="2" charset="2"/>
              <a:buChar char="v"/>
            </a:pPr>
            <a:r>
              <a:rPr lang="zh-CN" altLang="en-US" smtClean="0">
                <a:latin typeface="黑体" pitchFamily="49" charset="-122"/>
                <a:ea typeface="黑体" pitchFamily="49" charset="-122"/>
              </a:rPr>
              <a:t>移动机器人：根据移动方式分为：轮式、履带式、足式等。如足式机器人中的人形机器人等。</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35BF9F39-6D93-46BC-9338-8CEEEF906748}" type="slidenum">
              <a:rPr lang="en-US" altLang="zh-CN" smtClean="0"/>
              <a:pPr>
                <a:defRPr/>
              </a:pPr>
              <a:t>18</a:t>
            </a:fld>
            <a:r>
              <a:rPr lang="en-US" altLang="zh-CN" dirty="0" smtClean="0"/>
              <a:t>/85</a:t>
            </a:r>
            <a:endParaRPr lang="en-US" altLang="zh-CN" dirty="0"/>
          </a:p>
        </p:txBody>
      </p:sp>
      <p:sp>
        <p:nvSpPr>
          <p:cNvPr id="17412" name="Rectangle 3"/>
          <p:cNvSpPr>
            <a:spLocks noGrp="1" noChangeArrowheads="1"/>
          </p:cNvSpPr>
          <p:nvPr>
            <p:ph type="body" idx="4294967295"/>
          </p:nvPr>
        </p:nvSpPr>
        <p:spPr>
          <a:xfrm>
            <a:off x="755650" y="6021388"/>
            <a:ext cx="7772400" cy="533400"/>
          </a:xfrm>
        </p:spPr>
        <p:txBody>
          <a:bodyPr/>
          <a:lstStyle/>
          <a:p>
            <a:pPr algn="ctr" eaLnBrk="1" hangingPunct="1">
              <a:lnSpc>
                <a:spcPct val="90000"/>
              </a:lnSpc>
              <a:buFont typeface="Arial" pitchFamily="34" charset="0"/>
              <a:buNone/>
            </a:pPr>
            <a:r>
              <a:rPr lang="en-US" altLang="zh-CN" smtClean="0"/>
              <a:t>Pino </a:t>
            </a:r>
            <a:r>
              <a:rPr lang="zh-CN" altLang="en-US" smtClean="0"/>
              <a:t>人形机器人</a:t>
            </a:r>
          </a:p>
        </p:txBody>
      </p:sp>
      <p:pic>
        <p:nvPicPr>
          <p:cNvPr id="17413" name="Picture 4" descr="“Pino”机器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61060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787E594C-1E60-4EAE-B1F4-4A22E68104BE}" type="slidenum">
              <a:rPr lang="en-US" altLang="zh-CN" smtClean="0"/>
              <a:pPr>
                <a:defRPr/>
              </a:pPr>
              <a:t>19</a:t>
            </a:fld>
            <a:r>
              <a:rPr lang="en-US" altLang="zh-CN" dirty="0" smtClean="0"/>
              <a:t>/85</a:t>
            </a:r>
            <a:endParaRPr lang="en-US" altLang="zh-CN" dirty="0"/>
          </a:p>
        </p:txBody>
      </p:sp>
      <p:graphicFrame>
        <p:nvGraphicFramePr>
          <p:cNvPr id="18435" name="Object 4"/>
          <p:cNvGraphicFramePr>
            <a:graphicFrameLocks noChangeAspect="1"/>
          </p:cNvGraphicFramePr>
          <p:nvPr/>
        </p:nvGraphicFramePr>
        <p:xfrm>
          <a:off x="1143000" y="1219200"/>
          <a:ext cx="2627313" cy="3810000"/>
        </p:xfrm>
        <a:graphic>
          <a:graphicData uri="http://schemas.openxmlformats.org/presentationml/2006/ole">
            <mc:AlternateContent xmlns:mc="http://schemas.openxmlformats.org/markup-compatibility/2006">
              <mc:Choice xmlns:v="urn:schemas-microsoft-com:vml" Requires="v">
                <p:oleObj spid="_x0000_s18487" name="BMP 图象" r:id="rId3" imgW="2828571" imgH="3610479" progId="Paint.Picture">
                  <p:embed/>
                </p:oleObj>
              </mc:Choice>
              <mc:Fallback>
                <p:oleObj name="BMP 图象" r:id="rId3" imgW="2828571" imgH="3610479"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19200"/>
                        <a:ext cx="2627313"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Text Box 8"/>
          <p:cNvSpPr txBox="1">
            <a:spLocks noChangeArrowheads="1"/>
          </p:cNvSpPr>
          <p:nvPr/>
        </p:nvSpPr>
        <p:spPr bwMode="auto">
          <a:xfrm>
            <a:off x="914400" y="5105400"/>
            <a:ext cx="3124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en-US" altLang="zh-CN" sz="1600" b="1">
                <a:latin typeface="Times New Roman" pitchFamily="18" charset="0"/>
              </a:rPr>
              <a:t>COG humanoid robot MTR-024 </a:t>
            </a:r>
          </a:p>
        </p:txBody>
      </p:sp>
      <p:graphicFrame>
        <p:nvGraphicFramePr>
          <p:cNvPr id="18437" name="Object 15">
            <a:hlinkClick r:id="rId5" action="ppaction://hlinkfile"/>
          </p:cNvPr>
          <p:cNvGraphicFramePr>
            <a:graphicFrameLocks noChangeAspect="1"/>
          </p:cNvGraphicFramePr>
          <p:nvPr/>
        </p:nvGraphicFramePr>
        <p:xfrm>
          <a:off x="4953000" y="1219200"/>
          <a:ext cx="2514600" cy="3886200"/>
        </p:xfrm>
        <a:graphic>
          <a:graphicData uri="http://schemas.openxmlformats.org/presentationml/2006/ole">
            <mc:AlternateContent xmlns:mc="http://schemas.openxmlformats.org/markup-compatibility/2006">
              <mc:Choice xmlns:v="urn:schemas-microsoft-com:vml" Requires="v">
                <p:oleObj spid="_x0000_s18488" name="位图图像" r:id="rId6" imgW="1305107" imgH="2305372" progId="Paint.Picture">
                  <p:embed/>
                </p:oleObj>
              </mc:Choice>
              <mc:Fallback>
                <p:oleObj name="位图图像" r:id="rId6" imgW="1305107" imgH="2305372" progId="Paint.Picture">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219200"/>
                        <a:ext cx="2514600" cy="38862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Text Box 16"/>
          <p:cNvSpPr txBox="1">
            <a:spLocks noChangeArrowheads="1"/>
          </p:cNvSpPr>
          <p:nvPr/>
        </p:nvSpPr>
        <p:spPr bwMode="auto">
          <a:xfrm>
            <a:off x="5029200" y="4495800"/>
            <a:ext cx="911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000">
                <a:solidFill>
                  <a:srgbClr val="FF0000"/>
                </a:solidFill>
                <a:latin typeface="Times New Roman" pitchFamily="18" charset="0"/>
              </a:rPr>
              <a:t>2’12”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a:defRPr/>
            </a:pPr>
            <a:fld id="{AC4D3E9B-5ED7-4929-B2ED-FE6814D49EA1}" type="slidenum">
              <a:rPr lang="en-US" altLang="zh-CN" smtClean="0"/>
              <a:pPr>
                <a:defRPr/>
              </a:pPr>
              <a:t>2</a:t>
            </a:fld>
            <a:r>
              <a:rPr lang="en-US" altLang="zh-CN" dirty="0" smtClean="0"/>
              <a:t>/85</a:t>
            </a:r>
            <a:endParaRPr lang="en-US" altLang="zh-CN" dirty="0"/>
          </a:p>
        </p:txBody>
      </p:sp>
      <p:sp>
        <p:nvSpPr>
          <p:cNvPr id="3075" name="Rectangle 2"/>
          <p:cNvSpPr>
            <a:spLocks noGrp="1" noChangeArrowheads="1"/>
          </p:cNvSpPr>
          <p:nvPr>
            <p:ph type="title"/>
          </p:nvPr>
        </p:nvSpPr>
        <p:spPr>
          <a:xfrm>
            <a:off x="468313" y="260350"/>
            <a:ext cx="8229600" cy="865188"/>
          </a:xfrm>
        </p:spPr>
        <p:txBody>
          <a:bodyPr/>
          <a:lstStyle/>
          <a:p>
            <a:pPr eaLnBrk="1" hangingPunct="1"/>
            <a:r>
              <a:rPr lang="zh-CN" altLang="en-US" smtClean="0">
                <a:ea typeface="黑体" pitchFamily="49" charset="-122"/>
              </a:rPr>
              <a:t>课程目标</a:t>
            </a:r>
          </a:p>
        </p:txBody>
      </p:sp>
      <p:sp>
        <p:nvSpPr>
          <p:cNvPr id="3076" name="Rectangle 3"/>
          <p:cNvSpPr>
            <a:spLocks noGrp="1" noChangeArrowheads="1"/>
          </p:cNvSpPr>
          <p:nvPr>
            <p:ph type="body" idx="1"/>
          </p:nvPr>
        </p:nvSpPr>
        <p:spPr>
          <a:xfrm>
            <a:off x="395288" y="1268413"/>
            <a:ext cx="8353425" cy="5113337"/>
          </a:xfrm>
        </p:spPr>
        <p:txBody>
          <a:bodyPr/>
          <a:lstStyle/>
          <a:p>
            <a:pPr marL="263525" indent="-263525" algn="just" eaLnBrk="1" hangingPunct="1">
              <a:lnSpc>
                <a:spcPct val="115000"/>
              </a:lnSpc>
              <a:buClr>
                <a:srgbClr val="FF0000"/>
              </a:buClr>
              <a:buSzPct val="80000"/>
              <a:buFont typeface="Wingdings" pitchFamily="2" charset="2"/>
              <a:buChar char="n"/>
            </a:pPr>
            <a:r>
              <a:rPr lang="zh-CN" altLang="en-US" sz="2400" dirty="0" smtClean="0">
                <a:latin typeface="Times New Roman" pitchFamily="18" charset="0"/>
                <a:ea typeface="黑体" pitchFamily="49" charset="-122"/>
                <a:cs typeface="Times New Roman" pitchFamily="18" charset="0"/>
              </a:rPr>
              <a:t>重点讲授</a:t>
            </a:r>
            <a:r>
              <a:rPr lang="zh-CN" altLang="en-US" sz="2400" dirty="0" smtClean="0">
                <a:solidFill>
                  <a:srgbClr val="FF0000"/>
                </a:solidFill>
                <a:latin typeface="Times New Roman" pitchFamily="18" charset="0"/>
                <a:ea typeface="黑体" pitchFamily="49" charset="-122"/>
                <a:cs typeface="Times New Roman" pitchFamily="18" charset="0"/>
              </a:rPr>
              <a:t>旋转关节式工业机器人</a:t>
            </a:r>
            <a:r>
              <a:rPr lang="zh-CN" altLang="en-US" sz="2400" dirty="0" smtClean="0">
                <a:latin typeface="Times New Roman" pitchFamily="18" charset="0"/>
                <a:ea typeface="黑体" pitchFamily="49" charset="-122"/>
                <a:cs typeface="Times New Roman" pitchFamily="18" charset="0"/>
              </a:rPr>
              <a:t>及其控制系统的基本原理，兼顾</a:t>
            </a:r>
            <a:r>
              <a:rPr lang="zh-CN" altLang="en-US" sz="2400" dirty="0" smtClean="0">
                <a:solidFill>
                  <a:srgbClr val="FF0000"/>
                </a:solidFill>
                <a:latin typeface="Times New Roman" pitchFamily="18" charset="0"/>
                <a:ea typeface="黑体" pitchFamily="49" charset="-122"/>
                <a:cs typeface="Times New Roman" pitchFamily="18" charset="0"/>
              </a:rPr>
              <a:t>移动机器人</a:t>
            </a:r>
            <a:r>
              <a:rPr lang="zh-CN" altLang="en-US" sz="2400" dirty="0" smtClean="0">
                <a:latin typeface="Times New Roman" pitchFamily="18" charset="0"/>
                <a:ea typeface="黑体" pitchFamily="49" charset="-122"/>
                <a:cs typeface="Times New Roman" pitchFamily="18" charset="0"/>
              </a:rPr>
              <a:t>的结构、定位与控制方法，并介绍机器人学的前沿研究领域以及部分热点问题。</a:t>
            </a:r>
          </a:p>
          <a:p>
            <a:pPr marL="263525" indent="-263525" algn="just" eaLnBrk="1" hangingPunct="1">
              <a:lnSpc>
                <a:spcPct val="115000"/>
              </a:lnSpc>
              <a:buClr>
                <a:srgbClr val="FF0000"/>
              </a:buClr>
              <a:buSzPct val="80000"/>
              <a:buFont typeface="Wingdings" pitchFamily="2" charset="2"/>
              <a:buChar char="n"/>
            </a:pPr>
            <a:r>
              <a:rPr lang="zh-CN" altLang="en-US" sz="2400" dirty="0" smtClean="0">
                <a:latin typeface="Times New Roman" pitchFamily="18" charset="0"/>
                <a:ea typeface="黑体" pitchFamily="49" charset="-122"/>
                <a:cs typeface="Times New Roman" pitchFamily="18" charset="0"/>
              </a:rPr>
              <a:t>通过本课程的学习，掌握工业机器人和轮式移动机器人的</a:t>
            </a:r>
            <a:r>
              <a:rPr lang="zh-CN" altLang="en-US" sz="2400" dirty="0" smtClean="0">
                <a:solidFill>
                  <a:schemeClr val="hlink"/>
                </a:solidFill>
                <a:latin typeface="Times New Roman" pitchFamily="18" charset="0"/>
                <a:ea typeface="黑体" pitchFamily="49" charset="-122"/>
                <a:cs typeface="Times New Roman" pitchFamily="18" charset="0"/>
              </a:rPr>
              <a:t>基本结构、建模方法、控制原理</a:t>
            </a:r>
            <a:r>
              <a:rPr lang="zh-CN" altLang="en-US" sz="2400" dirty="0" smtClean="0">
                <a:latin typeface="Times New Roman" pitchFamily="18" charset="0"/>
                <a:ea typeface="黑体" pitchFamily="49" charset="-122"/>
                <a:cs typeface="Times New Roman" pitchFamily="18" charset="0"/>
              </a:rPr>
              <a:t>，了解智能机器人领域研究热点以及发展趋势，为后续研究工作打下基础。</a:t>
            </a:r>
          </a:p>
          <a:p>
            <a:pPr marL="263525" indent="-263525" algn="just" eaLnBrk="1" hangingPunct="1">
              <a:lnSpc>
                <a:spcPct val="115000"/>
              </a:lnSpc>
              <a:buClr>
                <a:srgbClr val="FF0000"/>
              </a:buClr>
              <a:buSzPct val="80000"/>
              <a:buFont typeface="Wingdings" pitchFamily="2" charset="2"/>
              <a:buChar char="n"/>
            </a:pPr>
            <a:r>
              <a:rPr lang="zh-CN" altLang="en-US" sz="2400" dirty="0">
                <a:latin typeface="Times New Roman" pitchFamily="18" charset="0"/>
                <a:ea typeface="黑体" pitchFamily="49" charset="-122"/>
                <a:cs typeface="Times New Roman" pitchFamily="18" charset="0"/>
              </a:rPr>
              <a:t>讲课共</a:t>
            </a:r>
            <a:r>
              <a:rPr lang="en-US" altLang="zh-CN" sz="2400" dirty="0" smtClean="0">
                <a:latin typeface="Times New Roman" pitchFamily="18" charset="0"/>
                <a:ea typeface="黑体" pitchFamily="49" charset="-122"/>
                <a:cs typeface="Times New Roman" pitchFamily="18" charset="0"/>
              </a:rPr>
              <a:t>19</a:t>
            </a:r>
            <a:r>
              <a:rPr lang="zh-CN" altLang="en-US" sz="2400" dirty="0" smtClean="0">
                <a:latin typeface="Times New Roman" pitchFamily="18" charset="0"/>
                <a:ea typeface="黑体" pitchFamily="49" charset="-122"/>
                <a:cs typeface="Times New Roman" pitchFamily="18" charset="0"/>
              </a:rPr>
              <a:t>讲，考试。包括：绪论</a:t>
            </a:r>
            <a:r>
              <a:rPr lang="en-US" altLang="zh-CN" sz="2400" dirty="0" smtClean="0">
                <a:latin typeface="Times New Roman" pitchFamily="18" charset="0"/>
                <a:ea typeface="黑体" pitchFamily="49" charset="-122"/>
                <a:cs typeface="Times New Roman" pitchFamily="18" charset="0"/>
              </a:rPr>
              <a:t>(1)</a:t>
            </a:r>
            <a:r>
              <a:rPr lang="zh-CN" altLang="en-US" sz="2400" dirty="0">
                <a:latin typeface="Times New Roman" pitchFamily="18" charset="0"/>
                <a:ea typeface="黑体" pitchFamily="49" charset="-122"/>
                <a:cs typeface="Times New Roman" pitchFamily="18" charset="0"/>
              </a:rPr>
              <a:t> ，机器人构型</a:t>
            </a:r>
            <a:r>
              <a:rPr lang="en-US" altLang="zh-CN" sz="2400" dirty="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，运动学</a:t>
            </a:r>
            <a:r>
              <a:rPr lang="en-US" altLang="zh-CN" sz="2400" dirty="0" smtClean="0">
                <a:latin typeface="Times New Roman" pitchFamily="18" charset="0"/>
                <a:ea typeface="黑体" pitchFamily="49" charset="-122"/>
                <a:cs typeface="Times New Roman" pitchFamily="18" charset="0"/>
              </a:rPr>
              <a:t>(4)</a:t>
            </a:r>
            <a:r>
              <a:rPr lang="zh-CN" altLang="en-US" sz="2400" dirty="0" smtClean="0">
                <a:latin typeface="Times New Roman" pitchFamily="18" charset="0"/>
                <a:ea typeface="黑体" pitchFamily="49" charset="-122"/>
                <a:cs typeface="Times New Roman" pitchFamily="18" charset="0"/>
              </a:rPr>
              <a:t>，动力学</a:t>
            </a:r>
            <a:r>
              <a:rPr lang="en-US" altLang="zh-CN" sz="2400" dirty="0" smtClean="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 ，传感系统与融合</a:t>
            </a:r>
            <a:r>
              <a:rPr lang="en-US" altLang="zh-CN" sz="2400" dirty="0" smtClean="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，位置与速度控制</a:t>
            </a:r>
            <a:r>
              <a:rPr lang="en-US" altLang="zh-CN" sz="2400" dirty="0" smtClean="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，力控制</a:t>
            </a:r>
            <a:r>
              <a:rPr lang="en-US" altLang="zh-CN" sz="2400" dirty="0" smtClean="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，智能控制</a:t>
            </a:r>
            <a:r>
              <a:rPr lang="en-US" altLang="zh-CN" sz="2400" dirty="0" smtClean="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，技能学习</a:t>
            </a:r>
            <a:r>
              <a:rPr lang="en-US" altLang="zh-CN" sz="2400" dirty="0" smtClean="0">
                <a:latin typeface="Times New Roman" pitchFamily="18" charset="0"/>
                <a:ea typeface="黑体" pitchFamily="49" charset="-122"/>
                <a:cs typeface="Times New Roman" pitchFamily="18" charset="0"/>
              </a:rPr>
              <a:t>(1)</a:t>
            </a:r>
            <a:r>
              <a:rPr lang="zh-CN" altLang="en-US" sz="2400" dirty="0">
                <a:latin typeface="Times New Roman" pitchFamily="18" charset="0"/>
                <a:ea typeface="黑体" pitchFamily="49" charset="-122"/>
                <a:cs typeface="Times New Roman" pitchFamily="18" charset="0"/>
              </a:rPr>
              <a:t>，人机交互</a:t>
            </a:r>
            <a:r>
              <a:rPr lang="en-US" altLang="zh-CN" sz="2400" dirty="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机器人系统 </a:t>
            </a:r>
            <a:r>
              <a:rPr lang="en-US" altLang="zh-CN" sz="2400" dirty="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，机器人视觉</a:t>
            </a:r>
            <a:r>
              <a:rPr lang="en-US" altLang="zh-CN" sz="2400" dirty="0" smtClean="0">
                <a:latin typeface="Times New Roman" pitchFamily="18" charset="0"/>
                <a:ea typeface="黑体" pitchFamily="49" charset="-122"/>
                <a:cs typeface="Times New Roman" pitchFamily="18" charset="0"/>
              </a:rPr>
              <a:t>(2)</a:t>
            </a:r>
            <a:r>
              <a:rPr lang="zh-CN" altLang="en-US" sz="2400" dirty="0" smtClean="0">
                <a:latin typeface="Times New Roman" pitchFamily="18" charset="0"/>
                <a:ea typeface="黑体" pitchFamily="49" charset="-122"/>
                <a:cs typeface="Times New Roman" pitchFamily="18" charset="0"/>
              </a:rPr>
              <a:t>，多机器人协调控制</a:t>
            </a:r>
            <a:r>
              <a:rPr lang="en-US" altLang="zh-CN" sz="2400" dirty="0" smtClean="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，移动机器人定位与导航</a:t>
            </a:r>
            <a:r>
              <a:rPr lang="en-US" altLang="zh-CN" sz="2400" dirty="0" smtClean="0">
                <a:latin typeface="Times New Roman" pitchFamily="18" charset="0"/>
                <a:ea typeface="黑体" pitchFamily="49" charset="-122"/>
                <a:cs typeface="Times New Roman" pitchFamily="18" charset="0"/>
              </a:rPr>
              <a:t>(2)</a:t>
            </a:r>
            <a:r>
              <a:rPr lang="zh-CN" altLang="en-US" sz="2400" dirty="0" smtClean="0">
                <a:latin typeface="Times New Roman" pitchFamily="18" charset="0"/>
                <a:ea typeface="黑体" pitchFamily="49" charset="-122"/>
                <a:cs typeface="Times New Roman" pitchFamily="18" charset="0"/>
              </a:rPr>
              <a:t>，闭卷考试</a:t>
            </a:r>
            <a:r>
              <a:rPr lang="en-US" altLang="zh-CN" sz="2400" dirty="0" smtClean="0">
                <a:latin typeface="Times New Roman" pitchFamily="18" charset="0"/>
                <a:ea typeface="黑体" pitchFamily="49" charset="-122"/>
                <a:cs typeface="Times New Roman" pitchFamily="18" charset="0"/>
              </a:rPr>
              <a:t>(1)</a:t>
            </a:r>
            <a:r>
              <a:rPr lang="zh-CN" altLang="en-US" sz="2400" dirty="0" smtClean="0">
                <a:latin typeface="Times New Roman" pitchFamily="18" charset="0"/>
                <a:ea typeface="黑体" pitchFamily="49" charset="-122"/>
                <a:cs typeface="Times New Roman" pitchFamily="18" charset="0"/>
              </a:rPr>
              <a:t>。</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pPr>
              <a:defRPr/>
            </a:pPr>
            <a:fld id="{37E89293-51CA-4F92-8944-AF9B864AADCE}" type="slidenum">
              <a:rPr lang="en-US" altLang="zh-CN" smtClean="0"/>
              <a:pPr>
                <a:defRPr/>
              </a:pPr>
              <a:t>20</a:t>
            </a:fld>
            <a:r>
              <a:rPr lang="en-US" altLang="zh-CN" dirty="0" smtClean="0"/>
              <a:t>/85</a:t>
            </a:r>
            <a:endParaRPr lang="en-US" altLang="zh-CN" dirty="0"/>
          </a:p>
        </p:txBody>
      </p:sp>
      <p:graphicFrame>
        <p:nvGraphicFramePr>
          <p:cNvPr id="19459" name="Object 1026">
            <a:hlinkClick r:id="rId3" action="ppaction://hlinkfile"/>
          </p:cNvPr>
          <p:cNvGraphicFramePr>
            <a:graphicFrameLocks noChangeAspect="1"/>
          </p:cNvGraphicFramePr>
          <p:nvPr/>
        </p:nvGraphicFramePr>
        <p:xfrm>
          <a:off x="3962400" y="1295400"/>
          <a:ext cx="2209800" cy="3733800"/>
        </p:xfrm>
        <a:graphic>
          <a:graphicData uri="http://schemas.openxmlformats.org/presentationml/2006/ole">
            <mc:AlternateContent xmlns:mc="http://schemas.openxmlformats.org/markup-compatibility/2006">
              <mc:Choice xmlns:v="urn:schemas-microsoft-com:vml" Requires="v">
                <p:oleObj spid="_x0000_s19514" name="BMP 图象" r:id="rId4" imgW="1905266" imgH="2980952" progId="Paint.Picture">
                  <p:embed/>
                </p:oleObj>
              </mc:Choice>
              <mc:Fallback>
                <p:oleObj name="BMP 图象" r:id="rId4" imgW="1905266" imgH="2980952" progId="Paint.Picture">
                  <p:embed/>
                  <p:pic>
                    <p:nvPicPr>
                      <p:cNvPr id="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1295400"/>
                        <a:ext cx="2209800" cy="37338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0" name="Text Box 1028"/>
          <p:cNvSpPr txBox="1">
            <a:spLocks noChangeArrowheads="1"/>
          </p:cNvSpPr>
          <p:nvPr/>
        </p:nvSpPr>
        <p:spPr bwMode="auto">
          <a:xfrm>
            <a:off x="4038600" y="5181600"/>
            <a:ext cx="21336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600" b="1">
                <a:latin typeface="Times New Roman" pitchFamily="18" charset="0"/>
              </a:rPr>
              <a:t>本田的</a:t>
            </a:r>
            <a:r>
              <a:rPr lang="en-US" altLang="zh-CN" sz="1600" b="1">
                <a:latin typeface="Times New Roman" pitchFamily="18" charset="0"/>
              </a:rPr>
              <a:t>Asimo</a:t>
            </a:r>
          </a:p>
        </p:txBody>
      </p:sp>
      <p:graphicFrame>
        <p:nvGraphicFramePr>
          <p:cNvPr id="19461" name="Object 1029">
            <a:hlinkClick r:id="rId6" action="ppaction://hlinkfile"/>
          </p:cNvPr>
          <p:cNvGraphicFramePr>
            <a:graphicFrameLocks noChangeAspect="1"/>
          </p:cNvGraphicFramePr>
          <p:nvPr/>
        </p:nvGraphicFramePr>
        <p:xfrm>
          <a:off x="6372225" y="1268413"/>
          <a:ext cx="2362200" cy="3657600"/>
        </p:xfrm>
        <a:graphic>
          <a:graphicData uri="http://schemas.openxmlformats.org/presentationml/2006/ole">
            <mc:AlternateContent xmlns:mc="http://schemas.openxmlformats.org/markup-compatibility/2006">
              <mc:Choice xmlns:v="urn:schemas-microsoft-com:vml" Requires="v">
                <p:oleObj spid="_x0000_s19515" name="BMP 图象" r:id="rId7" imgW="1657581" imgH="1905266" progId="Paint.Picture">
                  <p:embed/>
                </p:oleObj>
              </mc:Choice>
              <mc:Fallback>
                <p:oleObj name="BMP 图象" r:id="rId7" imgW="1657581" imgH="1905266" progId="Paint.Picture">
                  <p:embed/>
                  <p:pic>
                    <p:nvPicPr>
                      <p:cNvPr id="0" name="Object 10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1268413"/>
                        <a:ext cx="2362200" cy="36576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Text Box 1030"/>
          <p:cNvSpPr txBox="1">
            <a:spLocks noChangeArrowheads="1"/>
          </p:cNvSpPr>
          <p:nvPr/>
        </p:nvSpPr>
        <p:spPr bwMode="auto">
          <a:xfrm>
            <a:off x="6781800" y="51816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600" b="1">
                <a:latin typeface="Times New Roman" pitchFamily="18" charset="0"/>
                <a:ea typeface="仿宋_GB2312" pitchFamily="49" charset="-122"/>
              </a:rPr>
              <a:t>索尼的</a:t>
            </a:r>
            <a:r>
              <a:rPr lang="en-US" altLang="zh-CN" sz="1600" b="1">
                <a:latin typeface="Times New Roman" pitchFamily="18" charset="0"/>
                <a:ea typeface="仿宋_GB2312" pitchFamily="49" charset="-122"/>
              </a:rPr>
              <a:t>SDR-4X</a:t>
            </a:r>
            <a:r>
              <a:rPr lang="en-US" altLang="zh-CN" sz="1600" b="1">
                <a:latin typeface="Times New Roman" pitchFamily="18" charset="0"/>
              </a:rPr>
              <a:t> </a:t>
            </a:r>
          </a:p>
        </p:txBody>
      </p:sp>
      <p:pic>
        <p:nvPicPr>
          <p:cNvPr id="19463" name="Picture 1031" descr="cog-rod-slink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295400"/>
            <a:ext cx="34290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 Box 1032"/>
          <p:cNvSpPr txBox="1">
            <a:spLocks noChangeArrowheads="1"/>
          </p:cNvSpPr>
          <p:nvPr/>
        </p:nvSpPr>
        <p:spPr bwMode="auto">
          <a:xfrm>
            <a:off x="6553200" y="4343400"/>
            <a:ext cx="827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000">
                <a:solidFill>
                  <a:srgbClr val="FF0000"/>
                </a:solidFill>
                <a:latin typeface="Times New Roman" pitchFamily="18" charset="0"/>
              </a:rPr>
              <a:t>3’50”</a:t>
            </a:r>
          </a:p>
        </p:txBody>
      </p:sp>
      <p:sp>
        <p:nvSpPr>
          <p:cNvPr id="19465" name="Text Box 1033"/>
          <p:cNvSpPr txBox="1">
            <a:spLocks noChangeArrowheads="1"/>
          </p:cNvSpPr>
          <p:nvPr/>
        </p:nvSpPr>
        <p:spPr bwMode="auto">
          <a:xfrm>
            <a:off x="4191000" y="44958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000">
                <a:solidFill>
                  <a:srgbClr val="FF0000"/>
                </a:solidFill>
                <a:latin typeface="Times New Roman" pitchFamily="18" charset="0"/>
              </a:rPr>
              <a:t>25”</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pPr>
              <a:defRPr/>
            </a:pPr>
            <a:fld id="{019A7C91-6EE6-4354-8A6D-3BAE8309CF19}" type="slidenum">
              <a:rPr lang="en-US" altLang="zh-CN" smtClean="0"/>
              <a:pPr>
                <a:defRPr/>
              </a:pPr>
              <a:t>21</a:t>
            </a:fld>
            <a:r>
              <a:rPr lang="en-US" altLang="zh-CN" dirty="0" smtClean="0"/>
              <a:t>/85</a:t>
            </a:r>
            <a:endParaRPr lang="en-US" altLang="zh-CN" dirty="0"/>
          </a:p>
        </p:txBody>
      </p:sp>
      <p:pic>
        <p:nvPicPr>
          <p:cNvPr id="20483" name="Picture 2" descr="kp_p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08038"/>
            <a:ext cx="3962400"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3" descr="kp_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808038"/>
            <a:ext cx="3840163"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descr="kp_pic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429000"/>
            <a:ext cx="4114800" cy="30861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0486" name="Picture 5" descr="kp_pic4">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3429000"/>
            <a:ext cx="4114800" cy="30861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0487" name="Rectangle 7"/>
          <p:cNvSpPr>
            <a:spLocks noGrp="1" noChangeArrowheads="1"/>
          </p:cNvSpPr>
          <p:nvPr>
            <p:ph type="title" idx="4294967295"/>
          </p:nvPr>
        </p:nvSpPr>
        <p:spPr>
          <a:xfrm>
            <a:off x="685800" y="228600"/>
            <a:ext cx="7772400" cy="533400"/>
          </a:xfrm>
        </p:spPr>
        <p:txBody>
          <a:bodyPr/>
          <a:lstStyle/>
          <a:p>
            <a:pPr eaLnBrk="1" hangingPunct="1"/>
            <a:r>
              <a:rPr lang="zh-CN" altLang="en-US" sz="2400" smtClean="0">
                <a:solidFill>
                  <a:schemeClr val="bg1"/>
                </a:solidFill>
              </a:rPr>
              <a:t>工业机器人</a:t>
            </a:r>
          </a:p>
        </p:txBody>
      </p:sp>
      <p:sp>
        <p:nvSpPr>
          <p:cNvPr id="20488" name="Text Box 9"/>
          <p:cNvSpPr txBox="1">
            <a:spLocks noChangeArrowheads="1"/>
          </p:cNvSpPr>
          <p:nvPr/>
        </p:nvSpPr>
        <p:spPr bwMode="auto">
          <a:xfrm>
            <a:off x="533400" y="60198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a:solidFill>
                  <a:srgbClr val="FF0000"/>
                </a:solidFill>
                <a:latin typeface="Times New Roman" pitchFamily="18" charset="0"/>
              </a:rPr>
              <a:t>19</a:t>
            </a:r>
            <a:r>
              <a:rPr lang="zh-CN" altLang="en-US" sz="1800">
                <a:solidFill>
                  <a:srgbClr val="FF0000"/>
                </a:solidFill>
                <a:latin typeface="Times New Roman" pitchFamily="18" charset="0"/>
              </a:rPr>
              <a:t>秒</a:t>
            </a:r>
          </a:p>
        </p:txBody>
      </p:sp>
      <p:sp>
        <p:nvSpPr>
          <p:cNvPr id="20489" name="Text Box 10"/>
          <p:cNvSpPr txBox="1">
            <a:spLocks noChangeArrowheads="1"/>
          </p:cNvSpPr>
          <p:nvPr/>
        </p:nvSpPr>
        <p:spPr bwMode="auto">
          <a:xfrm>
            <a:off x="4953000" y="59436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a:solidFill>
                  <a:srgbClr val="FF0000"/>
                </a:solidFill>
                <a:latin typeface="Times New Roman" pitchFamily="18" charset="0"/>
              </a:rPr>
              <a:t>19</a:t>
            </a:r>
            <a:r>
              <a:rPr lang="zh-CN" altLang="en-US" sz="1800">
                <a:solidFill>
                  <a:srgbClr val="FF0000"/>
                </a:solidFill>
                <a:latin typeface="Times New Roman" pitchFamily="18" charset="0"/>
              </a:rPr>
              <a:t>秒</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pPr>
              <a:defRPr/>
            </a:pPr>
            <a:fld id="{CDF40222-DB7F-40DF-9B0A-D9BD72906F54}" type="slidenum">
              <a:rPr lang="en-US" altLang="zh-CN" smtClean="0"/>
              <a:pPr>
                <a:defRPr/>
              </a:pPr>
              <a:t>22</a:t>
            </a:fld>
            <a:r>
              <a:rPr lang="en-US" altLang="zh-CN" dirty="0" smtClean="0"/>
              <a:t>/85</a:t>
            </a:r>
            <a:endParaRPr lang="en-US" altLang="zh-CN" dirty="0"/>
          </a:p>
        </p:txBody>
      </p:sp>
      <p:pic>
        <p:nvPicPr>
          <p:cNvPr id="21507" name="Picture 2" descr="kp_pic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
            <a:ext cx="4114800" cy="30861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1508" name="Picture 3" descr="kp_pic6">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657600"/>
            <a:ext cx="4114800" cy="29718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1509" name="Picture 4" descr="kp_pic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81000"/>
            <a:ext cx="41148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descr="kp_pic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3657600"/>
            <a:ext cx="41148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6"/>
          <p:cNvSpPr txBox="1">
            <a:spLocks noChangeArrowheads="1"/>
          </p:cNvSpPr>
          <p:nvPr/>
        </p:nvSpPr>
        <p:spPr bwMode="auto">
          <a:xfrm>
            <a:off x="457200" y="60960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a:solidFill>
                  <a:srgbClr val="FF0000"/>
                </a:solidFill>
                <a:latin typeface="Times New Roman" pitchFamily="18" charset="0"/>
              </a:rPr>
              <a:t>18</a:t>
            </a:r>
            <a:r>
              <a:rPr lang="zh-CN" altLang="en-US" sz="1800">
                <a:solidFill>
                  <a:srgbClr val="FF0000"/>
                </a:solidFill>
                <a:latin typeface="Times New Roman" pitchFamily="18" charset="0"/>
              </a:rPr>
              <a:t>秒</a:t>
            </a:r>
          </a:p>
        </p:txBody>
      </p:sp>
      <p:sp>
        <p:nvSpPr>
          <p:cNvPr id="21512" name="Text Box 7"/>
          <p:cNvSpPr txBox="1">
            <a:spLocks noChangeArrowheads="1"/>
          </p:cNvSpPr>
          <p:nvPr/>
        </p:nvSpPr>
        <p:spPr bwMode="auto">
          <a:xfrm>
            <a:off x="457200" y="28956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800">
                <a:solidFill>
                  <a:srgbClr val="FF0000"/>
                </a:solidFill>
                <a:latin typeface="Times New Roman" pitchFamily="18" charset="0"/>
              </a:rPr>
              <a:t>38</a:t>
            </a:r>
            <a:r>
              <a:rPr lang="zh-CN" altLang="en-US" sz="1800">
                <a:solidFill>
                  <a:srgbClr val="FF0000"/>
                </a:solidFill>
                <a:latin typeface="Times New Roman" pitchFamily="18" charset="0"/>
              </a:rPr>
              <a:t>秒</a:t>
            </a:r>
          </a:p>
        </p:txBody>
      </p:sp>
      <p:sp>
        <p:nvSpPr>
          <p:cNvPr id="21513" name="AutoShape 8"/>
          <p:cNvSpPr>
            <a:spLocks noChangeArrowheads="1"/>
          </p:cNvSpPr>
          <p:nvPr/>
        </p:nvSpPr>
        <p:spPr bwMode="auto">
          <a:xfrm>
            <a:off x="2590800" y="533400"/>
            <a:ext cx="990600" cy="381000"/>
          </a:xfrm>
          <a:prstGeom prst="wedgeEllipseCallout">
            <a:avLst>
              <a:gd name="adj1" fmla="val -67787"/>
              <a:gd name="adj2" fmla="val 45833"/>
            </a:avLst>
          </a:prstGeom>
          <a:solidFill>
            <a:schemeClr val="accent1"/>
          </a:solidFill>
          <a:ln w="9525">
            <a:solidFill>
              <a:schemeClr val="tx1"/>
            </a:solidFill>
            <a:miter lim="800000"/>
            <a:headEnd/>
            <a:tailEnd/>
          </a:ln>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400">
                <a:latin typeface="Times New Roman" pitchFamily="18" charset="0"/>
              </a:rPr>
              <a:t>摄象机</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9571794F-ADCD-4785-8A47-D632D3C96A70}" type="slidenum">
              <a:rPr lang="en-US" altLang="zh-CN" smtClean="0"/>
              <a:pPr>
                <a:defRPr/>
              </a:pPr>
              <a:t>23</a:t>
            </a:fld>
            <a:r>
              <a:rPr lang="en-US" altLang="zh-CN" dirty="0" smtClean="0"/>
              <a:t>/85</a:t>
            </a:r>
            <a:endParaRPr lang="en-US" altLang="zh-CN" dirty="0"/>
          </a:p>
        </p:txBody>
      </p:sp>
      <p:pic>
        <p:nvPicPr>
          <p:cNvPr id="22531" name="Picture 2" descr="ht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533400"/>
            <a:ext cx="27035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3" descr="ht1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533400"/>
            <a:ext cx="4419600"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4" descr="弧焊"/>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962400"/>
            <a:ext cx="403860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5" descr="加油"/>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4152900"/>
            <a:ext cx="3200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5898A86C-3A7A-4E2A-8DAD-87A4283F1E20}" type="slidenum">
              <a:rPr lang="en-US" altLang="zh-CN" smtClean="0"/>
              <a:pPr>
                <a:defRPr/>
              </a:pPr>
              <a:t>24</a:t>
            </a:fld>
            <a:r>
              <a:rPr lang="en-US" altLang="zh-CN" dirty="0" smtClean="0"/>
              <a:t>/85</a:t>
            </a:r>
            <a:endParaRPr lang="en-US" altLang="zh-CN" dirty="0"/>
          </a:p>
        </p:txBody>
      </p:sp>
      <p:pic>
        <p:nvPicPr>
          <p:cNvPr id="23555" name="Picture 2" descr="铆接"/>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838200"/>
            <a:ext cx="3062288"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喷浆"/>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275" y="1341438"/>
            <a:ext cx="4922838"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7"/>
          <p:cNvSpPr txBox="1">
            <a:spLocks noChangeArrowheads="1"/>
          </p:cNvSpPr>
          <p:nvPr/>
        </p:nvSpPr>
        <p:spPr bwMode="auto">
          <a:xfrm>
            <a:off x="755650" y="5445125"/>
            <a:ext cx="1708150" cy="457200"/>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defRPr/>
            </a:pPr>
            <a:r>
              <a:rPr lang="zh-CN" altLang="en-US">
                <a:ea typeface="黑体" pitchFamily="49" charset="-122"/>
              </a:rPr>
              <a:t>铆接机器人</a:t>
            </a:r>
          </a:p>
        </p:txBody>
      </p:sp>
      <p:sp>
        <p:nvSpPr>
          <p:cNvPr id="29704" name="Text Box 8"/>
          <p:cNvSpPr txBox="1">
            <a:spLocks noChangeArrowheads="1"/>
          </p:cNvSpPr>
          <p:nvPr/>
        </p:nvSpPr>
        <p:spPr bwMode="auto">
          <a:xfrm>
            <a:off x="5651500" y="5300663"/>
            <a:ext cx="1708150" cy="457200"/>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defRPr/>
            </a:pPr>
            <a:r>
              <a:rPr lang="zh-CN" altLang="en-US">
                <a:ea typeface="黑体" pitchFamily="49" charset="-122"/>
              </a:rPr>
              <a:t>喷浆机器人</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pPr>
              <a:defRPr/>
            </a:pPr>
            <a:fld id="{F26CFABE-6E1E-4E6A-9E37-4E7E0C49F3D9}" type="slidenum">
              <a:rPr lang="en-US" altLang="zh-CN" smtClean="0"/>
              <a:pPr>
                <a:defRPr/>
              </a:pPr>
              <a:t>25</a:t>
            </a:fld>
            <a:r>
              <a:rPr lang="en-US" altLang="zh-CN" dirty="0" smtClean="0"/>
              <a:t>/85</a:t>
            </a:r>
            <a:endParaRPr lang="en-US" altLang="zh-CN" dirty="0"/>
          </a:p>
        </p:txBody>
      </p:sp>
      <p:pic>
        <p:nvPicPr>
          <p:cNvPr id="24579" name="Picture 3" descr="凿岩"/>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3657600"/>
            <a:ext cx="3505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4" descr="注塑"/>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657600"/>
            <a:ext cx="347980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descr="爬缆"/>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762000"/>
            <a:ext cx="1981200"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擦窗"/>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1800" y="993775"/>
            <a:ext cx="28956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7" descr="壁面"/>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9800" y="990600"/>
            <a:ext cx="2752725"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Text Box 10"/>
          <p:cNvSpPr txBox="1">
            <a:spLocks noChangeArrowheads="1"/>
          </p:cNvSpPr>
          <p:nvPr/>
        </p:nvSpPr>
        <p:spPr bwMode="auto">
          <a:xfrm>
            <a:off x="1979613" y="3068638"/>
            <a:ext cx="792162"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zh-CN" altLang="en-US" sz="2000">
                <a:solidFill>
                  <a:srgbClr val="FF0000"/>
                </a:solidFill>
                <a:ea typeface="黑体" pitchFamily="49" charset="-122"/>
              </a:rPr>
              <a:t>爬缆</a:t>
            </a:r>
          </a:p>
        </p:txBody>
      </p:sp>
      <p:sp>
        <p:nvSpPr>
          <p:cNvPr id="30731" name="Text Box 11"/>
          <p:cNvSpPr txBox="1">
            <a:spLocks noChangeArrowheads="1"/>
          </p:cNvSpPr>
          <p:nvPr/>
        </p:nvSpPr>
        <p:spPr bwMode="auto">
          <a:xfrm>
            <a:off x="4211638" y="3068638"/>
            <a:ext cx="936625"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zh-CN" altLang="en-US" sz="2000">
                <a:ea typeface="黑体" pitchFamily="49" charset="-122"/>
              </a:rPr>
              <a:t>擦窗</a:t>
            </a:r>
          </a:p>
        </p:txBody>
      </p:sp>
      <p:sp>
        <p:nvSpPr>
          <p:cNvPr id="30732" name="Text Box 12"/>
          <p:cNvSpPr txBox="1">
            <a:spLocks noChangeArrowheads="1"/>
          </p:cNvSpPr>
          <p:nvPr/>
        </p:nvSpPr>
        <p:spPr bwMode="auto">
          <a:xfrm>
            <a:off x="6877050" y="3068638"/>
            <a:ext cx="936625"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zh-CN" altLang="en-US" sz="2000">
                <a:ea typeface="黑体" pitchFamily="49" charset="-122"/>
              </a:rPr>
              <a:t>壁面</a:t>
            </a:r>
          </a:p>
        </p:txBody>
      </p:sp>
      <p:sp>
        <p:nvSpPr>
          <p:cNvPr id="30733" name="Text Box 13"/>
          <p:cNvSpPr txBox="1">
            <a:spLocks noChangeArrowheads="1"/>
          </p:cNvSpPr>
          <p:nvPr/>
        </p:nvSpPr>
        <p:spPr bwMode="auto">
          <a:xfrm>
            <a:off x="6732588" y="6021388"/>
            <a:ext cx="936625"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zh-CN" altLang="en-US" sz="2000">
                <a:ea typeface="黑体" pitchFamily="49" charset="-122"/>
              </a:rPr>
              <a:t>注塑</a:t>
            </a:r>
          </a:p>
        </p:txBody>
      </p:sp>
      <p:sp>
        <p:nvSpPr>
          <p:cNvPr id="30734" name="Text Box 14"/>
          <p:cNvSpPr txBox="1">
            <a:spLocks noChangeArrowheads="1"/>
          </p:cNvSpPr>
          <p:nvPr/>
        </p:nvSpPr>
        <p:spPr bwMode="auto">
          <a:xfrm>
            <a:off x="2051050" y="6092825"/>
            <a:ext cx="1512888"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zh-CN" altLang="en-US" sz="2000">
                <a:ea typeface="黑体" pitchFamily="49" charset="-122"/>
              </a:rPr>
              <a:t>隧道凿岩</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409CCEE6-3BEA-415F-884E-5FF254493BB9}" type="slidenum">
              <a:rPr lang="en-US" altLang="zh-CN" smtClean="0"/>
              <a:pPr>
                <a:defRPr/>
              </a:pPr>
              <a:t>26</a:t>
            </a:fld>
            <a:r>
              <a:rPr lang="en-US" altLang="zh-CN" dirty="0" smtClean="0"/>
              <a:t>/85</a:t>
            </a:r>
            <a:endParaRPr lang="en-US" altLang="zh-CN" dirty="0"/>
          </a:p>
        </p:txBody>
      </p:sp>
      <p:graphicFrame>
        <p:nvGraphicFramePr>
          <p:cNvPr id="25603" name="Object 1024"/>
          <p:cNvGraphicFramePr>
            <a:graphicFrameLocks noChangeAspect="1"/>
          </p:cNvGraphicFramePr>
          <p:nvPr/>
        </p:nvGraphicFramePr>
        <p:xfrm>
          <a:off x="1295400" y="838200"/>
          <a:ext cx="3059113" cy="2438400"/>
        </p:xfrm>
        <a:graphic>
          <a:graphicData uri="http://schemas.openxmlformats.org/presentationml/2006/ole">
            <mc:AlternateContent xmlns:mc="http://schemas.openxmlformats.org/markup-compatibility/2006">
              <mc:Choice xmlns:v="urn:schemas-microsoft-com:vml" Requires="v">
                <p:oleObj spid="_x0000_s25704" name="BMP 图象" r:id="rId3" imgW="3057143" imgH="2438095" progId="Paint.Picture">
                  <p:embed/>
                </p:oleObj>
              </mc:Choice>
              <mc:Fallback>
                <p:oleObj name="BMP 图象" r:id="rId3" imgW="3057143" imgH="2438095" progId="Paint.Picture">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838200"/>
                        <a:ext cx="305911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4" name="Object 1025"/>
          <p:cNvGraphicFramePr>
            <a:graphicFrameLocks noChangeAspect="1"/>
          </p:cNvGraphicFramePr>
          <p:nvPr/>
        </p:nvGraphicFramePr>
        <p:xfrm>
          <a:off x="4876800" y="838200"/>
          <a:ext cx="2562225" cy="2438400"/>
        </p:xfrm>
        <a:graphic>
          <a:graphicData uri="http://schemas.openxmlformats.org/presentationml/2006/ole">
            <mc:AlternateContent xmlns:mc="http://schemas.openxmlformats.org/markup-compatibility/2006">
              <mc:Choice xmlns:v="urn:schemas-microsoft-com:vml" Requires="v">
                <p:oleObj spid="_x0000_s25705" name="BMP 图象" r:id="rId5" imgW="2561905" imgH="2438095" progId="Paint.Picture">
                  <p:embed/>
                </p:oleObj>
              </mc:Choice>
              <mc:Fallback>
                <p:oleObj name="BMP 图象" r:id="rId5" imgW="2561905" imgH="2438095" progId="Paint.Picture">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838200"/>
                        <a:ext cx="25622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5" name="Object 1026"/>
          <p:cNvGraphicFramePr>
            <a:graphicFrameLocks noChangeAspect="1"/>
          </p:cNvGraphicFramePr>
          <p:nvPr/>
        </p:nvGraphicFramePr>
        <p:xfrm>
          <a:off x="1447800" y="3429000"/>
          <a:ext cx="2438400" cy="3019425"/>
        </p:xfrm>
        <a:graphic>
          <a:graphicData uri="http://schemas.openxmlformats.org/presentationml/2006/ole">
            <mc:AlternateContent xmlns:mc="http://schemas.openxmlformats.org/markup-compatibility/2006">
              <mc:Choice xmlns:v="urn:schemas-microsoft-com:vml" Requires="v">
                <p:oleObj spid="_x0000_s25706" name="BMP 图象" r:id="rId7" imgW="2438095" imgH="3019048" progId="Paint.Picture">
                  <p:embed/>
                </p:oleObj>
              </mc:Choice>
              <mc:Fallback>
                <p:oleObj name="BMP 图象" r:id="rId7" imgW="2438095" imgH="3019048" progId="Paint.Picture">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3429000"/>
                        <a:ext cx="24384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6" name="Object 1027"/>
          <p:cNvGraphicFramePr>
            <a:graphicFrameLocks noChangeAspect="1"/>
          </p:cNvGraphicFramePr>
          <p:nvPr/>
        </p:nvGraphicFramePr>
        <p:xfrm>
          <a:off x="4876800" y="3581400"/>
          <a:ext cx="2438400" cy="2733675"/>
        </p:xfrm>
        <a:graphic>
          <a:graphicData uri="http://schemas.openxmlformats.org/presentationml/2006/ole">
            <mc:AlternateContent xmlns:mc="http://schemas.openxmlformats.org/markup-compatibility/2006">
              <mc:Choice xmlns:v="urn:schemas-microsoft-com:vml" Requires="v">
                <p:oleObj spid="_x0000_s25707" name="BMP 图象" r:id="rId9" imgW="2438095" imgH="2734057" progId="Paint.Picture">
                  <p:embed/>
                </p:oleObj>
              </mc:Choice>
              <mc:Fallback>
                <p:oleObj name="BMP 图象" r:id="rId9" imgW="2438095" imgH="2734057" progId="Paint.Picture">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3581400"/>
                        <a:ext cx="24384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7" name="Rectangle 17"/>
          <p:cNvSpPr>
            <a:spLocks noGrp="1" noChangeArrowheads="1"/>
          </p:cNvSpPr>
          <p:nvPr>
            <p:ph type="title" idx="4294967295"/>
          </p:nvPr>
        </p:nvSpPr>
        <p:spPr>
          <a:xfrm>
            <a:off x="685800" y="228600"/>
            <a:ext cx="7772400" cy="533400"/>
          </a:xfrm>
        </p:spPr>
        <p:txBody>
          <a:bodyPr/>
          <a:lstStyle/>
          <a:p>
            <a:pPr eaLnBrk="1" hangingPunct="1"/>
            <a:r>
              <a:rPr lang="zh-CN" altLang="en-US" sz="2400" smtClean="0">
                <a:solidFill>
                  <a:schemeClr val="bg1"/>
                </a:solidFill>
              </a:rPr>
              <a:t>微机器人</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p:txBody>
          <a:bodyPr/>
          <a:lstStyle/>
          <a:p>
            <a:pPr>
              <a:defRPr/>
            </a:pPr>
            <a:fld id="{2AD8C0D7-DAC5-427A-9B53-04640065049C}" type="slidenum">
              <a:rPr lang="en-US" altLang="zh-CN" smtClean="0"/>
              <a:pPr>
                <a:defRPr/>
              </a:pPr>
              <a:t>27</a:t>
            </a:fld>
            <a:r>
              <a:rPr lang="en-US" altLang="zh-CN" dirty="0" smtClean="0"/>
              <a:t>/85</a:t>
            </a:r>
            <a:endParaRPr lang="en-US" altLang="zh-CN" dirty="0"/>
          </a:p>
        </p:txBody>
      </p:sp>
      <p:pic>
        <p:nvPicPr>
          <p:cNvPr id="26627" name="Picture 2" descr="微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81000"/>
            <a:ext cx="6816725"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20BF29EE-5E0F-434D-A13A-399DB8DAEF9D}" type="slidenum">
              <a:rPr lang="en-US" altLang="zh-CN" smtClean="0"/>
              <a:pPr>
                <a:defRPr/>
              </a:pPr>
              <a:t>28</a:t>
            </a:fld>
            <a:r>
              <a:rPr lang="en-US" altLang="zh-CN" dirty="0" smtClean="0"/>
              <a:t>/85</a:t>
            </a:r>
            <a:endParaRPr lang="en-US" altLang="zh-CN" dirty="0"/>
          </a:p>
        </p:txBody>
      </p:sp>
      <p:sp>
        <p:nvSpPr>
          <p:cNvPr id="27651" name="Rectangle 2"/>
          <p:cNvSpPr>
            <a:spLocks noGrp="1" noChangeArrowheads="1"/>
          </p:cNvSpPr>
          <p:nvPr>
            <p:ph type="title" idx="4294967295"/>
          </p:nvPr>
        </p:nvSpPr>
        <p:spPr>
          <a:xfrm>
            <a:off x="685800" y="457200"/>
            <a:ext cx="7772400" cy="533400"/>
          </a:xfrm>
        </p:spPr>
        <p:txBody>
          <a:bodyPr/>
          <a:lstStyle/>
          <a:p>
            <a:pPr eaLnBrk="1" hangingPunct="1"/>
            <a:r>
              <a:rPr lang="zh-CN" altLang="en-US" sz="2400" smtClean="0">
                <a:solidFill>
                  <a:schemeClr val="bg1"/>
                </a:solidFill>
              </a:rPr>
              <a:t>微操作机器人</a:t>
            </a:r>
          </a:p>
        </p:txBody>
      </p:sp>
      <p:pic>
        <p:nvPicPr>
          <p:cNvPr id="27652" name="Picture 4" descr="全光微操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25" y="1700213"/>
            <a:ext cx="4321175"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026" descr="微操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6100" y="1700213"/>
            <a:ext cx="4706938"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 Box 8"/>
          <p:cNvSpPr txBox="1">
            <a:spLocks noChangeArrowheads="1"/>
          </p:cNvSpPr>
          <p:nvPr/>
        </p:nvSpPr>
        <p:spPr bwMode="auto">
          <a:xfrm>
            <a:off x="3635375" y="5805488"/>
            <a:ext cx="1512888"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zh-CN" altLang="en-US" sz="2000">
                <a:ea typeface="黑体" pitchFamily="49" charset="-122"/>
              </a:rPr>
              <a:t>细胞注射</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F4A7BB4A-98DF-462F-9A56-51C45268DD15}" type="slidenum">
              <a:rPr lang="en-US" altLang="zh-CN" smtClean="0"/>
              <a:pPr>
                <a:defRPr/>
              </a:pPr>
              <a:t>29</a:t>
            </a:fld>
            <a:r>
              <a:rPr lang="en-US" altLang="zh-CN" dirty="0" smtClean="0"/>
              <a:t>/85</a:t>
            </a:r>
            <a:endParaRPr lang="en-US" altLang="zh-CN" dirty="0"/>
          </a:p>
        </p:txBody>
      </p:sp>
      <p:graphicFrame>
        <p:nvGraphicFramePr>
          <p:cNvPr id="28675" name="Object 2"/>
          <p:cNvGraphicFramePr>
            <a:graphicFrameLocks noChangeAspect="1"/>
          </p:cNvGraphicFramePr>
          <p:nvPr/>
        </p:nvGraphicFramePr>
        <p:xfrm>
          <a:off x="107950" y="1773238"/>
          <a:ext cx="3973513" cy="3643312"/>
        </p:xfrm>
        <a:graphic>
          <a:graphicData uri="http://schemas.openxmlformats.org/presentationml/2006/ole">
            <mc:AlternateContent xmlns:mc="http://schemas.openxmlformats.org/markup-compatibility/2006">
              <mc:Choice xmlns:v="urn:schemas-microsoft-com:vml" Requires="v">
                <p:oleObj spid="_x0000_s28704" name="BMP 图象" r:id="rId3" imgW="2866667" imgH="2629267" progId="Paint.Picture">
                  <p:embed/>
                </p:oleObj>
              </mc:Choice>
              <mc:Fallback>
                <p:oleObj name="BMP 图象" r:id="rId3" imgW="2866667" imgH="2629267"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773238"/>
                        <a:ext cx="3973513" cy="364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6" name="Rectangle 5"/>
          <p:cNvSpPr>
            <a:spLocks noGrp="1" noChangeArrowheads="1"/>
          </p:cNvSpPr>
          <p:nvPr>
            <p:ph type="title" orient="vert" idx="4294967295"/>
          </p:nvPr>
        </p:nvSpPr>
        <p:spPr>
          <a:xfrm>
            <a:off x="2771775" y="6021388"/>
            <a:ext cx="3671888" cy="374650"/>
          </a:xfrm>
        </p:spPr>
        <p:txBody>
          <a:bodyPr/>
          <a:lstStyle/>
          <a:p>
            <a:pPr eaLnBrk="1" hangingPunct="1"/>
            <a:r>
              <a:rPr lang="zh-CN" altLang="en-US" sz="2400" smtClean="0">
                <a:ea typeface="黑体" pitchFamily="49" charset="-122"/>
              </a:rPr>
              <a:t>手术机器人</a:t>
            </a:r>
          </a:p>
        </p:txBody>
      </p:sp>
      <p:pic>
        <p:nvPicPr>
          <p:cNvPr id="28677" name="Picture 7" descr="20130123114629-10011513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1341438"/>
            <a:ext cx="4932362"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5"/>
          <p:cNvSpPr>
            <a:spLocks noChangeArrowheads="1"/>
          </p:cNvSpPr>
          <p:nvPr/>
        </p:nvSpPr>
        <p:spPr bwMode="auto">
          <a:xfrm>
            <a:off x="611188" y="5373688"/>
            <a:ext cx="24479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kumimoji="0" lang="zh-CN" altLang="en-US" sz="2400">
                <a:ea typeface="黑体" pitchFamily="49" charset="-122"/>
              </a:rPr>
              <a:t>宙斯</a:t>
            </a:r>
          </a:p>
        </p:txBody>
      </p:sp>
      <p:sp>
        <p:nvSpPr>
          <p:cNvPr id="28679" name="Rectangle 5"/>
          <p:cNvSpPr>
            <a:spLocks noChangeArrowheads="1"/>
          </p:cNvSpPr>
          <p:nvPr/>
        </p:nvSpPr>
        <p:spPr bwMode="auto">
          <a:xfrm>
            <a:off x="5508625" y="5373688"/>
            <a:ext cx="24479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kumimoji="0" lang="zh-CN" altLang="en-US" sz="2400">
                <a:ea typeface="黑体" pitchFamily="49" charset="-122"/>
              </a:rPr>
              <a:t>达芬奇</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pPr>
              <a:defRPr/>
            </a:pPr>
            <a:fld id="{648C2032-CBB9-483C-8BAC-0DCB493E2F4B}" type="slidenum">
              <a:rPr lang="en-US" altLang="zh-CN" smtClean="0"/>
              <a:pPr>
                <a:defRPr/>
              </a:pPr>
              <a:t>3</a:t>
            </a:fld>
            <a:r>
              <a:rPr lang="en-US" altLang="zh-CN" dirty="0" smtClean="0"/>
              <a:t>/85</a:t>
            </a:r>
            <a:endParaRPr lang="en-US" altLang="zh-CN" dirty="0"/>
          </a:p>
        </p:txBody>
      </p:sp>
      <p:sp>
        <p:nvSpPr>
          <p:cNvPr id="4099" name="Rectangle 2"/>
          <p:cNvSpPr>
            <a:spLocks noGrp="1" noChangeArrowheads="1"/>
          </p:cNvSpPr>
          <p:nvPr>
            <p:ph type="title"/>
          </p:nvPr>
        </p:nvSpPr>
        <p:spPr>
          <a:xfrm>
            <a:off x="457200" y="274638"/>
            <a:ext cx="8229600" cy="850900"/>
          </a:xfrm>
        </p:spPr>
        <p:txBody>
          <a:bodyPr/>
          <a:lstStyle/>
          <a:p>
            <a:pPr eaLnBrk="1" hangingPunct="1"/>
            <a:r>
              <a:rPr lang="zh-CN" altLang="en-US" smtClean="0">
                <a:ea typeface="黑体" pitchFamily="49" charset="-122"/>
              </a:rPr>
              <a:t>参考书目</a:t>
            </a:r>
          </a:p>
        </p:txBody>
      </p:sp>
      <p:pic>
        <p:nvPicPr>
          <p:cNvPr id="4100" name="Picture 5" descr="cover_xu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3284538"/>
            <a:ext cx="2141538"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6" descr="cover_xu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3284538"/>
            <a:ext cx="21399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7" descr="机器人学导论-Joh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713" y="3284538"/>
            <a:ext cx="2162175" cy="30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8" descr="机器人学-蔡自兴"/>
          <p:cNvPicPr>
            <a:picLocks noChangeAspect="1" noChangeArrowheads="1"/>
          </p:cNvPicPr>
          <p:nvPr/>
        </p:nvPicPr>
        <p:blipFill>
          <a:blip r:embed="rId5">
            <a:extLst>
              <a:ext uri="{28A0092B-C50C-407E-A947-70E740481C1C}">
                <a14:useLocalDpi xmlns:a14="http://schemas.microsoft.com/office/drawing/2010/main" val="0"/>
              </a:ext>
            </a:extLst>
          </a:blip>
          <a:srcRect l="12952" t="2142" r="13618" b="4953"/>
          <a:stretch>
            <a:fillRect/>
          </a:stretch>
        </p:blipFill>
        <p:spPr bwMode="auto">
          <a:xfrm>
            <a:off x="6659563" y="3284538"/>
            <a:ext cx="2297112"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9" name="Rectangle 9"/>
          <p:cNvSpPr>
            <a:spLocks noChangeArrowheads="1"/>
          </p:cNvSpPr>
          <p:nvPr/>
        </p:nvSpPr>
        <p:spPr bwMode="auto">
          <a:xfrm>
            <a:off x="179388" y="922338"/>
            <a:ext cx="8785225" cy="2308225"/>
          </a:xfrm>
          <a:prstGeom prst="rect">
            <a:avLst/>
          </a:prstGeom>
          <a:noFill/>
          <a:ln>
            <a:noFill/>
          </a:ln>
          <a:effectLst>
            <a:prstShdw prst="shdw17" dist="17961" dir="2700000">
              <a:schemeClr val="accent1">
                <a:gamma/>
                <a:shade val="60000"/>
                <a:invGamma/>
              </a:schemeClr>
            </a:prstShdw>
          </a:effectLst>
          <a:extLst/>
        </p:spPr>
        <p:txBody>
          <a:bodyPr anchor="ctr">
            <a:spAutoFit/>
          </a:bodyPr>
          <a:lstStyle>
            <a:lvl1pPr marL="354013" indent="-354013" eaLnBrk="0" hangingPunct="0">
              <a:defRPr kumimoji="1" sz="2400">
                <a:solidFill>
                  <a:schemeClr val="tx1"/>
                </a:solidFill>
                <a:latin typeface="Times New Roman" pitchFamily="18" charset="0"/>
                <a:ea typeface="宋体" pitchFamily="2" charset="-122"/>
              </a:defRPr>
            </a:lvl1pPr>
            <a:lvl2pPr marL="1082675" indent="-457200" eaLnBrk="0" hangingPunct="0">
              <a:defRPr kumimoji="1" sz="2400">
                <a:solidFill>
                  <a:schemeClr val="tx1"/>
                </a:solidFill>
                <a:latin typeface="Times New Roman" pitchFamily="18" charset="0"/>
                <a:ea typeface="宋体" pitchFamily="2" charset="-122"/>
              </a:defRPr>
            </a:lvl2pPr>
            <a:lvl3pPr marL="1719263" indent="-457200" eaLnBrk="0" hangingPunct="0">
              <a:defRPr kumimoji="1" sz="2400">
                <a:solidFill>
                  <a:schemeClr val="tx1"/>
                </a:solidFill>
                <a:latin typeface="Times New Roman" pitchFamily="18" charset="0"/>
                <a:ea typeface="宋体" pitchFamily="2" charset="-122"/>
              </a:defRPr>
            </a:lvl3pPr>
            <a:lvl4pPr marL="2355850" indent="-457200" eaLnBrk="0" hangingPunct="0">
              <a:defRPr kumimoji="1" sz="2400">
                <a:solidFill>
                  <a:schemeClr val="tx1"/>
                </a:solidFill>
                <a:latin typeface="Times New Roman" pitchFamily="18" charset="0"/>
                <a:ea typeface="宋体" pitchFamily="2" charset="-122"/>
              </a:defRPr>
            </a:lvl4pPr>
            <a:lvl5pPr marL="2992438" indent="-457200" eaLnBrk="0" hangingPunct="0">
              <a:defRPr kumimoji="1" sz="2400">
                <a:solidFill>
                  <a:schemeClr val="tx1"/>
                </a:solidFill>
                <a:latin typeface="Times New Roman" pitchFamily="18" charset="0"/>
                <a:ea typeface="宋体" pitchFamily="2" charset="-122"/>
              </a:defRPr>
            </a:lvl5pPr>
            <a:lvl6pPr marL="3449638" indent="-4572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3906838" indent="-4572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4364038" indent="-4572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4821238" indent="-4572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buFontTx/>
              <a:buAutoNum type="arabicPeriod"/>
              <a:defRPr/>
            </a:pPr>
            <a:r>
              <a:rPr lang="zh-CN" altLang="en-US" sz="2000" dirty="0" smtClean="0">
                <a:ea typeface="黑体" pitchFamily="49" charset="-122"/>
                <a:cs typeface="Times New Roman" pitchFamily="18" charset="0"/>
              </a:rPr>
              <a:t>谭民，徐德，等，先进机器人控制，高等教育出版社</a:t>
            </a:r>
          </a:p>
          <a:p>
            <a:pPr algn="l">
              <a:buFontTx/>
              <a:buAutoNum type="arabicPeriod"/>
              <a:defRPr/>
            </a:pPr>
            <a:r>
              <a:rPr lang="zh-CN" altLang="en-US" sz="2000" dirty="0" smtClean="0">
                <a:ea typeface="黑体" pitchFamily="49" charset="-122"/>
                <a:cs typeface="Times New Roman" pitchFamily="18" charset="0"/>
              </a:rPr>
              <a:t>徐德，邹伟，室内移动式服务机器人的感知、定位与控制，科学出版社</a:t>
            </a:r>
          </a:p>
          <a:p>
            <a:pPr algn="l">
              <a:buFontTx/>
              <a:buAutoNum type="arabicPeriod"/>
              <a:defRPr/>
            </a:pPr>
            <a:r>
              <a:rPr lang="zh-CN" altLang="en-US" sz="2000" dirty="0">
                <a:ea typeface="黑体" pitchFamily="49" charset="-122"/>
                <a:cs typeface="Times New Roman" pitchFamily="18" charset="0"/>
              </a:rPr>
              <a:t>蔡自兴，机器人学，清华大学出版社 </a:t>
            </a:r>
            <a:endParaRPr lang="en-US" altLang="zh-CN" sz="2000" dirty="0" smtClean="0">
              <a:ea typeface="黑体" pitchFamily="49" charset="-122"/>
              <a:cs typeface="Times New Roman" pitchFamily="18" charset="0"/>
            </a:endParaRPr>
          </a:p>
          <a:p>
            <a:pPr algn="l">
              <a:buFontTx/>
              <a:buAutoNum type="arabicPeriod"/>
              <a:defRPr/>
            </a:pPr>
            <a:r>
              <a:rPr lang="en-US" altLang="zh-CN" sz="2000" dirty="0">
                <a:ea typeface="黑体" pitchFamily="49" charset="-122"/>
                <a:cs typeface="Times New Roman" pitchFamily="18" charset="0"/>
              </a:rPr>
              <a:t>Bruno </a:t>
            </a:r>
            <a:r>
              <a:rPr lang="en-US" altLang="zh-CN" sz="2000" dirty="0" err="1">
                <a:ea typeface="黑体" pitchFamily="49" charset="-122"/>
                <a:cs typeface="Times New Roman" pitchFamily="18" charset="0"/>
              </a:rPr>
              <a:t>Siciliano</a:t>
            </a:r>
            <a:r>
              <a:rPr lang="zh-CN" altLang="zh-CN" sz="2000" dirty="0">
                <a:ea typeface="黑体" pitchFamily="49" charset="-122"/>
                <a:cs typeface="Times New Roman" pitchFamily="18" charset="0"/>
              </a:rPr>
              <a:t>等，</a:t>
            </a:r>
            <a:r>
              <a:rPr lang="zh-CN" altLang="zh-CN" sz="2000" dirty="0" smtClean="0">
                <a:ea typeface="黑体" pitchFamily="49" charset="-122"/>
                <a:cs typeface="Times New Roman" pitchFamily="18" charset="0"/>
              </a:rPr>
              <a:t>机器人</a:t>
            </a:r>
            <a:r>
              <a:rPr lang="zh-CN" altLang="zh-CN" sz="2000" dirty="0">
                <a:ea typeface="黑体" pitchFamily="49" charset="-122"/>
                <a:cs typeface="Times New Roman" pitchFamily="18" charset="0"/>
              </a:rPr>
              <a:t>手册</a:t>
            </a:r>
            <a:r>
              <a:rPr lang="zh-CN" altLang="zh-CN" sz="2000" dirty="0" smtClean="0">
                <a:ea typeface="黑体" pitchFamily="49" charset="-122"/>
                <a:cs typeface="Times New Roman" pitchFamily="18" charset="0"/>
              </a:rPr>
              <a:t>，机械</a:t>
            </a:r>
            <a:r>
              <a:rPr lang="zh-CN" altLang="zh-CN" sz="2000" dirty="0">
                <a:ea typeface="黑体" pitchFamily="49" charset="-122"/>
                <a:cs typeface="Times New Roman" pitchFamily="18" charset="0"/>
              </a:rPr>
              <a:t>工业出版社</a:t>
            </a:r>
            <a:endParaRPr lang="zh-CN" altLang="en-US" sz="2000" dirty="0">
              <a:ea typeface="黑体" pitchFamily="49" charset="-122"/>
              <a:cs typeface="Times New Roman" pitchFamily="18" charset="0"/>
            </a:endParaRPr>
          </a:p>
          <a:p>
            <a:pPr algn="l">
              <a:buFontTx/>
              <a:buAutoNum type="arabicPeriod"/>
              <a:defRPr/>
            </a:pPr>
            <a:r>
              <a:rPr lang="en-US" altLang="zh-CN" sz="2000" dirty="0">
                <a:ea typeface="黑体" pitchFamily="49" charset="-122"/>
                <a:cs typeface="Times New Roman" pitchFamily="18" charset="0"/>
              </a:rPr>
              <a:t>John J. Craig, </a:t>
            </a:r>
            <a:r>
              <a:rPr lang="zh-CN" altLang="en-US" sz="2000" dirty="0">
                <a:ea typeface="黑体" pitchFamily="49" charset="-122"/>
                <a:cs typeface="Times New Roman" pitchFamily="18" charset="0"/>
              </a:rPr>
              <a:t>机器人学导论</a:t>
            </a:r>
            <a:r>
              <a:rPr lang="en-US" altLang="zh-CN" sz="2000" dirty="0">
                <a:ea typeface="黑体" pitchFamily="49" charset="-122"/>
                <a:cs typeface="Times New Roman" pitchFamily="18" charset="0"/>
              </a:rPr>
              <a:t>(Introduction to Robotics Mechanics and Control),</a:t>
            </a:r>
            <a:r>
              <a:rPr lang="zh-CN" altLang="en-US" sz="2000" dirty="0">
                <a:ea typeface="黑体" pitchFamily="49" charset="-122"/>
                <a:cs typeface="Times New Roman" pitchFamily="18" charset="0"/>
              </a:rPr>
              <a:t>机械工业出版社 </a:t>
            </a:r>
            <a:endParaRPr lang="en-US" altLang="zh-CN" sz="2000" dirty="0">
              <a:ea typeface="黑体" pitchFamily="49" charset="-122"/>
              <a:cs typeface="Times New Roman" pitchFamily="18" charset="0"/>
            </a:endParaRPr>
          </a:p>
          <a:p>
            <a:pPr algn="l">
              <a:buFontTx/>
              <a:buAutoNum type="arabicPeriod"/>
              <a:defRPr/>
            </a:pPr>
            <a:r>
              <a:rPr lang="en-US" altLang="zh-CN" sz="2000" dirty="0">
                <a:ea typeface="黑体" pitchFamily="49" charset="-122"/>
                <a:cs typeface="Times New Roman" pitchFamily="18" charset="0"/>
              </a:rPr>
              <a:t>J</a:t>
            </a:r>
            <a:r>
              <a:rPr lang="en-US" altLang="zh-CN" sz="2000" dirty="0" smtClean="0">
                <a:ea typeface="黑体" pitchFamily="49" charset="-122"/>
                <a:cs typeface="Times New Roman" pitchFamily="18" charset="0"/>
              </a:rPr>
              <a:t>. C</a:t>
            </a:r>
            <a:r>
              <a:rPr lang="en-US" altLang="zh-CN" sz="2000" dirty="0">
                <a:ea typeface="黑体" pitchFamily="49" charset="-122"/>
                <a:cs typeface="Times New Roman" pitchFamily="18" charset="0"/>
              </a:rPr>
              <a:t>. </a:t>
            </a:r>
            <a:r>
              <a:rPr lang="en-US" altLang="zh-CN" sz="2000" dirty="0" err="1">
                <a:ea typeface="黑体" pitchFamily="49" charset="-122"/>
                <a:cs typeface="Times New Roman" pitchFamily="18" charset="0"/>
              </a:rPr>
              <a:t>Latombe</a:t>
            </a:r>
            <a:r>
              <a:rPr lang="en-US" altLang="zh-CN" sz="2000" dirty="0">
                <a:ea typeface="黑体" pitchFamily="49" charset="-122"/>
                <a:cs typeface="Times New Roman" pitchFamily="18" charset="0"/>
              </a:rPr>
              <a:t>, Robot Motion Planning, Kluwer Academic Publishers</a:t>
            </a:r>
            <a:endParaRPr lang="zh-CN" altLang="en-US" sz="2000" dirty="0">
              <a:ea typeface="黑体" pitchFamily="49" charset="-122"/>
              <a:cs typeface="Times New Roman"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p:txBody>
          <a:bodyPr/>
          <a:lstStyle/>
          <a:p>
            <a:pPr>
              <a:defRPr/>
            </a:pPr>
            <a:fld id="{17EA5A68-FD8B-45D1-9506-B381948CDEAF}" type="slidenum">
              <a:rPr lang="en-US" altLang="zh-CN" smtClean="0"/>
              <a:pPr>
                <a:defRPr/>
              </a:pPr>
              <a:t>30</a:t>
            </a:fld>
            <a:r>
              <a:rPr lang="en-US" altLang="zh-CN" dirty="0" smtClean="0"/>
              <a:t>/85</a:t>
            </a:r>
            <a:endParaRPr lang="en-US" altLang="zh-CN" dirty="0"/>
          </a:p>
        </p:txBody>
      </p:sp>
      <p:pic>
        <p:nvPicPr>
          <p:cNvPr id="29699" name="Picture 1026" descr="护士助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345363"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83BFDB8B-4F84-40F8-94B7-5FBE0550C836}" type="slidenum">
              <a:rPr lang="en-US" altLang="zh-CN" smtClean="0"/>
              <a:pPr>
                <a:defRPr/>
              </a:pPr>
              <a:t>31</a:t>
            </a:fld>
            <a:r>
              <a:rPr lang="en-US" altLang="zh-CN" dirty="0" smtClean="0"/>
              <a:t>/85</a:t>
            </a:r>
            <a:endParaRPr lang="en-US" altLang="zh-CN" dirty="0"/>
          </a:p>
        </p:txBody>
      </p:sp>
      <p:sp>
        <p:nvSpPr>
          <p:cNvPr id="30723" name="日期占位符 3"/>
          <p:cNvSpPr>
            <a:spLocks noGrp="1"/>
          </p:cNvSpPr>
          <p:nvPr>
            <p:ph type="dt" sz="quarter" idx="10"/>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fld id="{FEC73C9A-C6DA-4C78-B420-2144E81E494E}" type="datetime1">
              <a:rPr kumimoji="1" lang="zh-CN" altLang="en-US" sz="1400" smtClean="0">
                <a:latin typeface="Times New Roman" pitchFamily="18" charset="0"/>
              </a:rPr>
              <a:pPr eaLnBrk="1" hangingPunct="1">
                <a:spcBef>
                  <a:spcPct val="0"/>
                </a:spcBef>
                <a:buFontTx/>
                <a:buNone/>
              </a:pPr>
              <a:t>2019/8/21</a:t>
            </a:fld>
            <a:endParaRPr kumimoji="1" lang="en-US" altLang="zh-CN" sz="1400" smtClean="0">
              <a:latin typeface="Times New Roman" pitchFamily="18" charset="0"/>
            </a:endParaRPr>
          </a:p>
        </p:txBody>
      </p:sp>
      <p:graphicFrame>
        <p:nvGraphicFramePr>
          <p:cNvPr id="30724" name="Object 2"/>
          <p:cNvGraphicFramePr>
            <a:graphicFrameLocks noChangeAspect="1"/>
          </p:cNvGraphicFramePr>
          <p:nvPr/>
        </p:nvGraphicFramePr>
        <p:xfrm>
          <a:off x="381000" y="304800"/>
          <a:ext cx="6400800" cy="6305550"/>
        </p:xfrm>
        <a:graphic>
          <a:graphicData uri="http://schemas.openxmlformats.org/presentationml/2006/ole">
            <mc:AlternateContent xmlns:mc="http://schemas.openxmlformats.org/markup-compatibility/2006">
              <mc:Choice xmlns:v="urn:schemas-microsoft-com:vml" Requires="v">
                <p:oleObj spid="_x0000_s30751" name="BMP 图象" r:id="rId3" imgW="4114286" imgH="4990476" progId="Paint.Picture">
                  <p:embed/>
                </p:oleObj>
              </mc:Choice>
              <mc:Fallback>
                <p:oleObj name="BMP 图象" r:id="rId3" imgW="4114286" imgH="4990476"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04800"/>
                        <a:ext cx="6400800" cy="630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5" name="Text Box 3"/>
          <p:cNvSpPr txBox="1">
            <a:spLocks noChangeArrowheads="1"/>
          </p:cNvSpPr>
          <p:nvPr/>
        </p:nvSpPr>
        <p:spPr bwMode="auto">
          <a:xfrm>
            <a:off x="7162800" y="762000"/>
            <a:ext cx="1524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4400" b="1">
                <a:solidFill>
                  <a:schemeClr val="accent2"/>
                </a:solidFill>
                <a:latin typeface="Times New Roman" pitchFamily="18" charset="0"/>
                <a:ea typeface="华文彩云" pitchFamily="2" charset="-122"/>
              </a:rPr>
              <a:t>各种水下机器人（机器鱼）系统</a:t>
            </a:r>
          </a:p>
        </p:txBody>
      </p:sp>
      <p:sp>
        <p:nvSpPr>
          <p:cNvPr id="30726" name="Rectangle 5"/>
          <p:cNvSpPr>
            <a:spLocks noGrp="1" noChangeArrowheads="1"/>
          </p:cNvSpPr>
          <p:nvPr>
            <p:ph type="title" idx="4294967295"/>
          </p:nvPr>
        </p:nvSpPr>
        <p:spPr>
          <a:xfrm>
            <a:off x="7010400" y="5791200"/>
            <a:ext cx="1828800" cy="533400"/>
          </a:xfrm>
        </p:spPr>
        <p:txBody>
          <a:bodyPr/>
          <a:lstStyle/>
          <a:p>
            <a:pPr eaLnBrk="1" hangingPunct="1"/>
            <a:r>
              <a:rPr lang="zh-CN" altLang="en-US" sz="2400" smtClean="0">
                <a:solidFill>
                  <a:schemeClr val="bg1"/>
                </a:solidFill>
              </a:rPr>
              <a:t>特种机器人</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FFAFBF7-6A26-4203-8D04-2021496E654D}" type="slidenum">
              <a:rPr lang="en-US" altLang="zh-CN" smtClean="0"/>
              <a:pPr>
                <a:defRPr/>
              </a:pPr>
              <a:t>32</a:t>
            </a:fld>
            <a:r>
              <a:rPr lang="en-US" altLang="zh-CN" dirty="0" smtClean="0"/>
              <a:t>/85</a:t>
            </a:r>
            <a:endParaRPr lang="en-US" altLang="zh-CN" dirty="0"/>
          </a:p>
        </p:txBody>
      </p:sp>
      <p:pic>
        <p:nvPicPr>
          <p:cNvPr id="31747" name="Picture 2" descr="98659658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52600"/>
            <a:ext cx="4419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3" descr="98659658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52600"/>
            <a:ext cx="4343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8FBAB9E-6B0B-4299-949C-FC34AC396672}" type="slidenum">
              <a:rPr lang="en-US" altLang="zh-CN" smtClean="0"/>
              <a:pPr>
                <a:defRPr/>
              </a:pPr>
              <a:t>33</a:t>
            </a:fld>
            <a:r>
              <a:rPr lang="en-US" altLang="zh-CN" dirty="0" smtClean="0"/>
              <a:t>/85</a:t>
            </a:r>
            <a:endParaRPr lang="en-US" altLang="zh-CN" dirty="0"/>
          </a:p>
        </p:txBody>
      </p:sp>
      <p:pic>
        <p:nvPicPr>
          <p:cNvPr id="32771" name="Picture 2" descr="fi_body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57200"/>
            <a:ext cx="5715000"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3" descr="fi_body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810000"/>
            <a:ext cx="5715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0AEE837-B990-4CAB-99AF-36FEBD2B553A}" type="slidenum">
              <a:rPr lang="en-US" altLang="zh-CN" smtClean="0"/>
              <a:pPr>
                <a:defRPr/>
              </a:pPr>
              <a:t>34</a:t>
            </a:fld>
            <a:r>
              <a:rPr lang="en-US" altLang="zh-CN" dirty="0" smtClean="0"/>
              <a:t>/85</a:t>
            </a:r>
            <a:endParaRPr lang="en-US" altLang="zh-CN" dirty="0"/>
          </a:p>
        </p:txBody>
      </p:sp>
      <p:sp>
        <p:nvSpPr>
          <p:cNvPr id="33795" name="Rectangle 4"/>
          <p:cNvSpPr>
            <a:spLocks noChangeArrowheads="1"/>
          </p:cNvSpPr>
          <p:nvPr/>
        </p:nvSpPr>
        <p:spPr bwMode="auto">
          <a:xfrm>
            <a:off x="609600" y="457200"/>
            <a:ext cx="7924800" cy="5943600"/>
          </a:xfrm>
          <a:prstGeom prst="rect">
            <a:avLst/>
          </a:prstGeom>
          <a:solidFill>
            <a:schemeClr val="accent1">
              <a:alpha val="50195"/>
            </a:schemeClr>
          </a:solidFill>
          <a:ln w="38100">
            <a:solidFill>
              <a:srgbClr val="FF0000"/>
            </a:solidFill>
            <a:miter lim="800000"/>
            <a:headEnd/>
            <a:tailEnd/>
          </a:ln>
          <a:effectLst>
            <a:prstShdw prst="shdw17" dist="17961" dir="2700000">
              <a:srgbClr val="990000"/>
            </a:prstShdw>
          </a:effec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latin typeface="Times New Roman" pitchFamily="18" charset="0"/>
            </a:endParaRPr>
          </a:p>
        </p:txBody>
      </p:sp>
      <p:pic>
        <p:nvPicPr>
          <p:cNvPr id="14341" name="fi_swim.mpg">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611188" y="476250"/>
            <a:ext cx="7921625" cy="594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341"/>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4341"/>
                                        </p:tgtEl>
                                      </p:cBhvr>
                                    </p:cmd>
                                  </p:childTnLst>
                                </p:cTn>
                              </p:par>
                            </p:childTnLst>
                          </p:cTn>
                        </p:par>
                      </p:childTnLst>
                    </p:cTn>
                  </p:par>
                </p:childTnLst>
              </p:cTn>
              <p:nextCondLst>
                <p:cond evt="onClick" delay="0">
                  <p:tgtEl>
                    <p:spTgt spid="14341"/>
                  </p:tgtEl>
                </p:cond>
              </p:nextCondLst>
            </p:seq>
            <p:video>
              <p:cMediaNode>
                <p:cTn id="7" fill="hold" display="0">
                  <p:stCondLst>
                    <p:cond delay="indefinite"/>
                  </p:stCondLst>
                  <p:endCondLst>
                    <p:cond evt="onNext" delay="0">
                      <p:tgtEl>
                        <p:sldTgt/>
                      </p:tgtEl>
                    </p:cond>
                    <p:cond evt="onPrev" delay="0">
                      <p:tgtEl>
                        <p:sldTgt/>
                      </p:tgtEl>
                    </p:cond>
                  </p:endCondLst>
                </p:cTn>
                <p:tgtEl>
                  <p:spTgt spid="14341"/>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3FA862-74BD-4242-A903-88964946841D}" type="slidenum">
              <a:rPr lang="en-US" altLang="zh-CN" smtClean="0"/>
              <a:pPr>
                <a:defRPr/>
              </a:pPr>
              <a:t>35</a:t>
            </a:fld>
            <a:r>
              <a:rPr lang="en-US" altLang="zh-CN" dirty="0" smtClean="0"/>
              <a:t>/85</a:t>
            </a:r>
            <a:endParaRPr lang="en-US" altLang="zh-CN" dirty="0"/>
          </a:p>
        </p:txBody>
      </p:sp>
      <p:pic>
        <p:nvPicPr>
          <p:cNvPr id="117767" name="updownfish.avi">
            <a:hlinkClick r:id="" action="ppaction://media"/>
          </p:cNvPr>
          <p:cNvPicPr>
            <a:picLocks noGrp="1" noRot="1" noChangeAspect="1" noChangeArrowheads="1"/>
          </p:cNvPicPr>
          <p:nvPr>
            <p:ph idx="4294967295"/>
            <a:videoFile r:link="rId1"/>
          </p:nvPr>
        </p:nvPicPr>
        <p:blipFill>
          <a:blip r:embed="rId3">
            <a:extLst>
              <a:ext uri="{28A0092B-C50C-407E-A947-70E740481C1C}">
                <a14:useLocalDpi xmlns:a14="http://schemas.microsoft.com/office/drawing/2010/main" val="0"/>
              </a:ext>
            </a:extLst>
          </a:blip>
          <a:srcRect/>
          <a:stretch>
            <a:fillRect/>
          </a:stretch>
        </p:blipFill>
        <p:spPr>
          <a:xfrm>
            <a:off x="1116013" y="620713"/>
            <a:ext cx="7272337" cy="5454650"/>
          </a:xfrm>
        </p:spPr>
      </p:pic>
      <p:sp>
        <p:nvSpPr>
          <p:cNvPr id="34820" name="AutoShape 9">
            <a:hlinkClick r:id="rId4" action="ppaction://program" highlightClick="1"/>
          </p:cNvPr>
          <p:cNvSpPr>
            <a:spLocks noChangeArrowheads="1"/>
          </p:cNvSpPr>
          <p:nvPr/>
        </p:nvSpPr>
        <p:spPr bwMode="auto">
          <a:xfrm>
            <a:off x="3851275" y="6237288"/>
            <a:ext cx="1728788" cy="288925"/>
          </a:xfrm>
          <a:prstGeom prst="actionButtonForwardNext">
            <a:avLst/>
          </a:prstGeom>
          <a:solidFill>
            <a:schemeClr val="accent1"/>
          </a:solidFill>
          <a:ln w="9525">
            <a:solidFill>
              <a:schemeClr val="tx1"/>
            </a:solidFill>
            <a:miter lim="800000"/>
            <a:headEnd/>
            <a:tailEnd/>
          </a:ln>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3000" fill="hold"/>
                                        <p:tgtEl>
                                          <p:spTgt spid="1177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17767"/>
                </p:tgtEl>
              </p:cMediaNode>
            </p:video>
            <p:seq concurrent="1" nextAc="seek">
              <p:cTn id="8" restart="whenNotActive" fill="hold" evtFilter="cancelBubble" nodeType="interactiveSeq">
                <p:stCondLst>
                  <p:cond evt="onClick" delay="0">
                    <p:tgtEl>
                      <p:spTgt spid="11776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17767"/>
                                        </p:tgtEl>
                                      </p:cBhvr>
                                    </p:cmd>
                                  </p:childTnLst>
                                </p:cTn>
                              </p:par>
                            </p:childTnLst>
                          </p:cTn>
                        </p:par>
                      </p:childTnLst>
                    </p:cTn>
                  </p:par>
                </p:childTnLst>
              </p:cTn>
              <p:nextCondLst>
                <p:cond evt="onClick" delay="0">
                  <p:tgtEl>
                    <p:spTgt spid="11776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FA5117E0-BF3D-4722-894F-B317E62C5267}" type="slidenum">
              <a:rPr lang="en-US" altLang="zh-CN" smtClean="0"/>
              <a:pPr>
                <a:defRPr/>
              </a:pPr>
              <a:t>36</a:t>
            </a:fld>
            <a:r>
              <a:rPr lang="en-US" altLang="zh-CN" dirty="0" smtClean="0"/>
              <a:t>/85</a:t>
            </a:r>
            <a:endParaRPr lang="en-US" altLang="zh-CN" dirty="0"/>
          </a:p>
        </p:txBody>
      </p:sp>
      <p:pic>
        <p:nvPicPr>
          <p:cNvPr id="35843" name="Picture 2" descr="bas3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57200"/>
            <a:ext cx="4495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3" descr="bass3_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457200"/>
            <a:ext cx="3184525"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4" descr="fishr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505200"/>
            <a:ext cx="822960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p:txBody>
          <a:bodyPr/>
          <a:lstStyle/>
          <a:p>
            <a:pPr>
              <a:defRPr/>
            </a:pPr>
            <a:fld id="{C95387C8-2227-447C-AB51-1B7096C2E2D4}" type="slidenum">
              <a:rPr lang="en-US" altLang="zh-CN" smtClean="0"/>
              <a:pPr>
                <a:defRPr/>
              </a:pPr>
              <a:t>37</a:t>
            </a:fld>
            <a:r>
              <a:rPr lang="en-US" altLang="zh-CN" dirty="0" smtClean="0"/>
              <a:t>/85</a:t>
            </a:r>
            <a:endParaRPr lang="en-US" altLang="zh-CN" dirty="0"/>
          </a:p>
        </p:txBody>
      </p:sp>
      <p:graphicFrame>
        <p:nvGraphicFramePr>
          <p:cNvPr id="36867" name="Object 2048"/>
          <p:cNvGraphicFramePr>
            <a:graphicFrameLocks noChangeAspect="1"/>
          </p:cNvGraphicFramePr>
          <p:nvPr/>
        </p:nvGraphicFramePr>
        <p:xfrm>
          <a:off x="838200" y="381000"/>
          <a:ext cx="7620000" cy="6119813"/>
        </p:xfrm>
        <a:graphic>
          <a:graphicData uri="http://schemas.openxmlformats.org/presentationml/2006/ole">
            <mc:AlternateContent xmlns:mc="http://schemas.openxmlformats.org/markup-compatibility/2006">
              <mc:Choice xmlns:v="urn:schemas-microsoft-com:vml" Requires="v">
                <p:oleObj spid="_x0000_s36892" name="BMP 图象" r:id="rId3" imgW="4761905" imgH="4552381" progId="Paint.Picture">
                  <p:embed/>
                </p:oleObj>
              </mc:Choice>
              <mc:Fallback>
                <p:oleObj name="BMP 图象" r:id="rId3" imgW="4761905" imgH="4552381" progId="Paint.Picture">
                  <p:embed/>
                  <p:pic>
                    <p:nvPicPr>
                      <p:cNvPr id="0"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1000"/>
                        <a:ext cx="7620000" cy="611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203813FA-99C6-46EA-93B3-AE16065A3974}" type="slidenum">
              <a:rPr lang="en-US" altLang="zh-CN" smtClean="0"/>
              <a:pPr>
                <a:defRPr/>
              </a:pPr>
              <a:t>38</a:t>
            </a:fld>
            <a:r>
              <a:rPr lang="en-US" altLang="zh-CN" dirty="0" smtClean="0"/>
              <a:t>/85</a:t>
            </a:r>
            <a:endParaRPr lang="en-US" altLang="zh-CN" dirty="0"/>
          </a:p>
        </p:txBody>
      </p:sp>
      <p:pic>
        <p:nvPicPr>
          <p:cNvPr id="37891" name="Picture 3" descr="The Japanese are all a-quiver about robot jellyfi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514350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5" descr="Robotic Fi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066800"/>
            <a:ext cx="30861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6"/>
          <p:cNvSpPr txBox="1">
            <a:spLocks noChangeArrowheads="1"/>
          </p:cNvSpPr>
          <p:nvPr/>
        </p:nvSpPr>
        <p:spPr bwMode="auto">
          <a:xfrm>
            <a:off x="6019800" y="53340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a:latin typeface="Times New Roman" pitchFamily="18" charset="0"/>
              </a:rPr>
              <a:t>MIT’s RoboPike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62FEA64C-29B5-4AF2-B9BD-9343D044C7CB}" type="slidenum">
              <a:rPr lang="en-US" altLang="zh-CN" smtClean="0"/>
              <a:pPr>
                <a:defRPr/>
              </a:pPr>
              <a:t>39</a:t>
            </a:fld>
            <a:r>
              <a:rPr lang="en-US" altLang="zh-CN" dirty="0" smtClean="0"/>
              <a:t>/85</a:t>
            </a:r>
            <a:endParaRPr lang="en-US" altLang="zh-CN" dirty="0"/>
          </a:p>
        </p:txBody>
      </p:sp>
      <p:pic>
        <p:nvPicPr>
          <p:cNvPr id="38915" name="Picture 1027" descr="管道"/>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143000"/>
            <a:ext cx="2547938" cy="464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1028" descr="灵巧手"/>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1143000"/>
            <a:ext cx="3454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Text Box 7"/>
          <p:cNvSpPr txBox="1">
            <a:spLocks noChangeArrowheads="1"/>
          </p:cNvSpPr>
          <p:nvPr/>
        </p:nvSpPr>
        <p:spPr bwMode="auto">
          <a:xfrm>
            <a:off x="1547813" y="5876925"/>
            <a:ext cx="1512887" cy="396875"/>
          </a:xfrm>
          <a:prstGeom prst="rect">
            <a:avLst/>
          </a:prstGeom>
          <a:noFill/>
          <a:ln>
            <a:noFill/>
          </a:ln>
          <a:effectLst>
            <a:prstShdw prst="shdw17" dist="17961" dir="2700000">
              <a:schemeClr val="accent1">
                <a:gamma/>
                <a:shade val="60000"/>
                <a:invGamma/>
              </a:schemeClr>
            </a:prstShdw>
          </a:effectLst>
          <a:extLst/>
        </p:spPr>
        <p:txBody>
          <a:bodyPr>
            <a:spAutoFit/>
          </a:bodyPr>
          <a:lstStyle/>
          <a:p>
            <a:pPr>
              <a:defRPr/>
            </a:pPr>
            <a:r>
              <a:rPr lang="zh-CN" altLang="en-US" sz="2000">
                <a:ea typeface="黑体" pitchFamily="49" charset="-122"/>
              </a:rPr>
              <a:t>管道</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646D181-52EB-4A53-A063-AB2BD4E2EA0D}" type="slidenum">
              <a:rPr lang="en-US" altLang="zh-CN" smtClean="0"/>
              <a:pPr>
                <a:defRPr/>
              </a:pPr>
              <a:t>4</a:t>
            </a:fld>
            <a:r>
              <a:rPr lang="en-US" altLang="zh-CN" dirty="0" smtClean="0"/>
              <a:t>/85</a:t>
            </a:r>
            <a:endParaRPr lang="en-US" altLang="zh-CN" dirty="0"/>
          </a:p>
        </p:txBody>
      </p:sp>
      <p:sp>
        <p:nvSpPr>
          <p:cNvPr id="5123" name="Rectangle 2050"/>
          <p:cNvSpPr>
            <a:spLocks noGrp="1" noChangeArrowheads="1"/>
          </p:cNvSpPr>
          <p:nvPr>
            <p:ph type="title" idx="4294967295"/>
          </p:nvPr>
        </p:nvSpPr>
        <p:spPr>
          <a:xfrm>
            <a:off x="457200" y="274638"/>
            <a:ext cx="8229600" cy="777875"/>
          </a:xfrm>
        </p:spPr>
        <p:txBody>
          <a:bodyPr/>
          <a:lstStyle/>
          <a:p>
            <a:pPr eaLnBrk="1" hangingPunct="1"/>
            <a:r>
              <a:rPr lang="zh-CN" altLang="en-US" smtClean="0">
                <a:ea typeface="黑体" pitchFamily="49" charset="-122"/>
              </a:rPr>
              <a:t>内容提要</a:t>
            </a:r>
          </a:p>
        </p:txBody>
      </p:sp>
      <p:sp>
        <p:nvSpPr>
          <p:cNvPr id="5124" name="Rectangle 2051"/>
          <p:cNvSpPr>
            <a:spLocks noGrp="1" noChangeArrowheads="1"/>
          </p:cNvSpPr>
          <p:nvPr>
            <p:ph type="body" idx="4294967295"/>
          </p:nvPr>
        </p:nvSpPr>
        <p:spPr>
          <a:xfrm>
            <a:off x="685800" y="1196975"/>
            <a:ext cx="7772400" cy="4899025"/>
          </a:xfrm>
        </p:spPr>
        <p:txBody>
          <a:bodyPr/>
          <a:lstStyle/>
          <a:p>
            <a:pPr eaLnBrk="1" hangingPunct="1"/>
            <a:r>
              <a:rPr lang="zh-CN" altLang="en-US" sz="2800" smtClean="0">
                <a:ea typeface="黑体" pitchFamily="49" charset="-122"/>
              </a:rPr>
              <a:t>机器人定义</a:t>
            </a:r>
          </a:p>
          <a:p>
            <a:pPr eaLnBrk="1" hangingPunct="1"/>
            <a:r>
              <a:rPr lang="zh-CN" altLang="en-US" sz="2800" smtClean="0">
                <a:ea typeface="黑体" pitchFamily="49" charset="-122"/>
              </a:rPr>
              <a:t>机器人的发展历程</a:t>
            </a:r>
          </a:p>
          <a:p>
            <a:pPr eaLnBrk="1" hangingPunct="1"/>
            <a:r>
              <a:rPr lang="zh-CN" altLang="en-US" sz="2800" smtClean="0">
                <a:ea typeface="黑体" pitchFamily="49" charset="-122"/>
              </a:rPr>
              <a:t>机器人的特点</a:t>
            </a:r>
          </a:p>
          <a:p>
            <a:pPr eaLnBrk="1" hangingPunct="1"/>
            <a:r>
              <a:rPr lang="zh-CN" altLang="en-US" sz="2800" smtClean="0">
                <a:ea typeface="黑体" pitchFamily="49" charset="-122"/>
              </a:rPr>
              <a:t>机器人的分类</a:t>
            </a:r>
          </a:p>
          <a:p>
            <a:pPr eaLnBrk="1" hangingPunct="1"/>
            <a:r>
              <a:rPr lang="zh-CN" altLang="en-US" sz="2800" smtClean="0">
                <a:ea typeface="黑体" pitchFamily="49" charset="-122"/>
              </a:rPr>
              <a:t>机器人系统的基本结构</a:t>
            </a:r>
          </a:p>
          <a:p>
            <a:pPr eaLnBrk="1" hangingPunct="1"/>
            <a:r>
              <a:rPr lang="zh-CN" altLang="en-US" sz="2800" smtClean="0">
                <a:ea typeface="黑体" pitchFamily="49" charset="-122"/>
              </a:rPr>
              <a:t>机器人学的研究领域</a:t>
            </a:r>
          </a:p>
          <a:p>
            <a:pPr eaLnBrk="1" hangingPunct="1"/>
            <a:r>
              <a:rPr lang="zh-CN" altLang="en-US" sz="2800" smtClean="0">
                <a:ea typeface="黑体" pitchFamily="49" charset="-122"/>
              </a:rPr>
              <a:t>机器人的发展方向</a:t>
            </a:r>
          </a:p>
          <a:p>
            <a:pPr eaLnBrk="1" hangingPunct="1"/>
            <a:r>
              <a:rPr lang="zh-CN" altLang="en-US" sz="2800" smtClean="0">
                <a:ea typeface="黑体" pitchFamily="49" charset="-122"/>
              </a:rPr>
              <a:t>与机器人相关的重要学术团体、期刊与会议</a:t>
            </a:r>
          </a:p>
          <a:p>
            <a:pPr eaLnBrk="1" hangingPunct="1"/>
            <a:r>
              <a:rPr lang="zh-CN" altLang="en-US" sz="2800" smtClean="0">
                <a:ea typeface="黑体" pitchFamily="49" charset="-122"/>
              </a:rPr>
              <a:t>机器人录像</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62885C50-A286-4D2A-9A19-9AFCD5516AB7}" type="slidenum">
              <a:rPr lang="en-US" altLang="zh-CN" smtClean="0"/>
              <a:pPr>
                <a:defRPr/>
              </a:pPr>
              <a:t>40</a:t>
            </a:fld>
            <a:r>
              <a:rPr lang="en-US" altLang="zh-CN" dirty="0" smtClean="0"/>
              <a:t>/85</a:t>
            </a:r>
            <a:endParaRPr lang="en-US" altLang="zh-CN" dirty="0"/>
          </a:p>
        </p:txBody>
      </p:sp>
      <p:graphicFrame>
        <p:nvGraphicFramePr>
          <p:cNvPr id="39939" name="Object 1024"/>
          <p:cNvGraphicFramePr>
            <a:graphicFrameLocks noChangeAspect="1"/>
          </p:cNvGraphicFramePr>
          <p:nvPr/>
        </p:nvGraphicFramePr>
        <p:xfrm>
          <a:off x="1600200" y="1066800"/>
          <a:ext cx="1343025" cy="2009775"/>
        </p:xfrm>
        <a:graphic>
          <a:graphicData uri="http://schemas.openxmlformats.org/presentationml/2006/ole">
            <mc:AlternateContent xmlns:mc="http://schemas.openxmlformats.org/markup-compatibility/2006">
              <mc:Choice xmlns:v="urn:schemas-microsoft-com:vml" Requires="v">
                <p:oleObj spid="_x0000_s40065" name="BMP 图象" r:id="rId3" imgW="1343212" imgH="2010056" progId="Paint.Picture">
                  <p:embed/>
                </p:oleObj>
              </mc:Choice>
              <mc:Fallback>
                <p:oleObj name="BMP 图象" r:id="rId3" imgW="1343212" imgH="2010056" progId="Paint.Picture">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066800"/>
                        <a:ext cx="13430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0" name="Object 1025"/>
          <p:cNvGraphicFramePr>
            <a:graphicFrameLocks noChangeAspect="1"/>
          </p:cNvGraphicFramePr>
          <p:nvPr/>
        </p:nvGraphicFramePr>
        <p:xfrm>
          <a:off x="3810000" y="1066800"/>
          <a:ext cx="1390650" cy="2076450"/>
        </p:xfrm>
        <a:graphic>
          <a:graphicData uri="http://schemas.openxmlformats.org/presentationml/2006/ole">
            <mc:AlternateContent xmlns:mc="http://schemas.openxmlformats.org/markup-compatibility/2006">
              <mc:Choice xmlns:v="urn:schemas-microsoft-com:vml" Requires="v">
                <p:oleObj spid="_x0000_s40066" name="BMP 图象" r:id="rId5" imgW="1390844" imgH="2076740" progId="Paint.Picture">
                  <p:embed/>
                </p:oleObj>
              </mc:Choice>
              <mc:Fallback>
                <p:oleObj name="BMP 图象" r:id="rId5" imgW="1390844" imgH="2076740" progId="Paint.Picture">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1066800"/>
                        <a:ext cx="139065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1" name="Object 1026"/>
          <p:cNvGraphicFramePr>
            <a:graphicFrameLocks noChangeAspect="1"/>
          </p:cNvGraphicFramePr>
          <p:nvPr/>
        </p:nvGraphicFramePr>
        <p:xfrm>
          <a:off x="1447800" y="3810000"/>
          <a:ext cx="2209800" cy="1524000"/>
        </p:xfrm>
        <a:graphic>
          <a:graphicData uri="http://schemas.openxmlformats.org/presentationml/2006/ole">
            <mc:AlternateContent xmlns:mc="http://schemas.openxmlformats.org/markup-compatibility/2006">
              <mc:Choice xmlns:v="urn:schemas-microsoft-com:vml" Requires="v">
                <p:oleObj spid="_x0000_s40067" name="BMP 图象" r:id="rId7" imgW="2209524" imgH="1523810" progId="Paint.Picture">
                  <p:embed/>
                </p:oleObj>
              </mc:Choice>
              <mc:Fallback>
                <p:oleObj name="BMP 图象" r:id="rId7" imgW="2209524" imgH="1523810" progId="Paint.Picture">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3810000"/>
                        <a:ext cx="22098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2" name="Object 1027"/>
          <p:cNvGraphicFramePr>
            <a:graphicFrameLocks noChangeAspect="1"/>
          </p:cNvGraphicFramePr>
          <p:nvPr/>
        </p:nvGraphicFramePr>
        <p:xfrm>
          <a:off x="4495800" y="3810000"/>
          <a:ext cx="2628900" cy="1619250"/>
        </p:xfrm>
        <a:graphic>
          <a:graphicData uri="http://schemas.openxmlformats.org/presentationml/2006/ole">
            <mc:AlternateContent xmlns:mc="http://schemas.openxmlformats.org/markup-compatibility/2006">
              <mc:Choice xmlns:v="urn:schemas-microsoft-com:vml" Requires="v">
                <p:oleObj spid="_x0000_s40068" name="BMP 图象" r:id="rId9" imgW="2629267" imgH="1619476" progId="Paint.Picture">
                  <p:embed/>
                </p:oleObj>
              </mc:Choice>
              <mc:Fallback>
                <p:oleObj name="BMP 图象" r:id="rId9" imgW="2629267" imgH="1619476" progId="Paint.Picture">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3810000"/>
                        <a:ext cx="26289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3" name="Object 1028"/>
          <p:cNvGraphicFramePr>
            <a:graphicFrameLocks noChangeAspect="1"/>
          </p:cNvGraphicFramePr>
          <p:nvPr/>
        </p:nvGraphicFramePr>
        <p:xfrm>
          <a:off x="5943600" y="1066800"/>
          <a:ext cx="1406525" cy="2057400"/>
        </p:xfrm>
        <a:graphic>
          <a:graphicData uri="http://schemas.openxmlformats.org/presentationml/2006/ole">
            <mc:AlternateContent xmlns:mc="http://schemas.openxmlformats.org/markup-compatibility/2006">
              <mc:Choice xmlns:v="urn:schemas-microsoft-com:vml" Requires="v">
                <p:oleObj spid="_x0000_s40069" name="BMP 图象" r:id="rId11" imgW="1171429" imgH="1714739" progId="Paint.Picture">
                  <p:embed/>
                </p:oleObj>
              </mc:Choice>
              <mc:Fallback>
                <p:oleObj name="BMP 图象" r:id="rId11" imgW="1171429" imgH="1714739" progId="Paint.Picture">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600" y="1066800"/>
                        <a:ext cx="140652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4" name="Rectangle 13"/>
          <p:cNvSpPr>
            <a:spLocks noGrp="1" noChangeArrowheads="1"/>
          </p:cNvSpPr>
          <p:nvPr>
            <p:ph type="title" idx="4294967295"/>
          </p:nvPr>
        </p:nvSpPr>
        <p:spPr>
          <a:xfrm>
            <a:off x="685800" y="381000"/>
            <a:ext cx="7772400" cy="457200"/>
          </a:xfrm>
        </p:spPr>
        <p:txBody>
          <a:bodyPr/>
          <a:lstStyle/>
          <a:p>
            <a:pPr eaLnBrk="1" hangingPunct="1"/>
            <a:r>
              <a:rPr lang="zh-CN" altLang="en-US" sz="2400" smtClean="0">
                <a:solidFill>
                  <a:schemeClr val="bg1"/>
                </a:solidFill>
              </a:rPr>
              <a:t>移动机器人</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0BD19C9C-3E66-475A-A3BE-731B63862809}" type="slidenum">
              <a:rPr lang="en-US" altLang="zh-CN" smtClean="0"/>
              <a:pPr>
                <a:defRPr/>
              </a:pPr>
              <a:t>41</a:t>
            </a:fld>
            <a:r>
              <a:rPr lang="en-US" altLang="zh-CN" dirty="0" smtClean="0"/>
              <a:t>/85</a:t>
            </a:r>
            <a:endParaRPr lang="en-US" altLang="zh-CN" dirty="0"/>
          </a:p>
        </p:txBody>
      </p:sp>
      <p:pic>
        <p:nvPicPr>
          <p:cNvPr id="40963" name="Picture 4" descr="Pioneer Pic">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685800"/>
            <a:ext cx="37703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6" descr="Lunar&#10;Rover">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685800"/>
            <a:ext cx="3276600"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8" descr="nomad pic">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733800"/>
            <a:ext cx="32766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A3FF4415-36D1-43A7-A0FC-ED88A464296F}" type="slidenum">
              <a:rPr lang="en-US" altLang="zh-CN" smtClean="0"/>
              <a:pPr>
                <a:defRPr/>
              </a:pPr>
              <a:t>42</a:t>
            </a:fld>
            <a:r>
              <a:rPr lang="en-US" altLang="zh-CN" dirty="0" smtClean="0"/>
              <a:t>/85</a:t>
            </a:r>
            <a:endParaRPr lang="en-US" altLang="zh-CN" dirty="0"/>
          </a:p>
        </p:txBody>
      </p:sp>
      <p:pic>
        <p:nvPicPr>
          <p:cNvPr id="41987" name="Picture 2" descr="1196kargel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29718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3" descr="atr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066800"/>
            <a:ext cx="30480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4" descr="atr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62400"/>
            <a:ext cx="2971800"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5" descr="Cover_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962400"/>
            <a:ext cx="3048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C7ABBA64-380A-4B00-9F94-6431AB063FDB}" type="slidenum">
              <a:rPr lang="en-US" altLang="zh-CN" smtClean="0"/>
              <a:pPr>
                <a:defRPr/>
              </a:pPr>
              <a:t>43</a:t>
            </a:fld>
            <a:r>
              <a:rPr lang="en-US" altLang="zh-CN" dirty="0" smtClean="0"/>
              <a:t>/85</a:t>
            </a:r>
            <a:endParaRPr lang="en-US" altLang="zh-CN" dirty="0"/>
          </a:p>
        </p:txBody>
      </p:sp>
      <p:pic>
        <p:nvPicPr>
          <p:cNvPr id="43011" name="Picture 2" descr="Fig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1000"/>
            <a:ext cx="320040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3" descr="flakey-b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81000"/>
            <a:ext cx="28797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4" descr="hazb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191000"/>
            <a:ext cx="28956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6692B0EC-B7EC-4D2C-BFA6-7F016C30844D}" type="slidenum">
              <a:rPr lang="en-US" altLang="zh-CN" smtClean="0"/>
              <a:pPr>
                <a:defRPr/>
              </a:pPr>
              <a:t>44</a:t>
            </a:fld>
            <a:r>
              <a:rPr lang="en-US" altLang="zh-CN" dirty="0" smtClean="0"/>
              <a:t>/85</a:t>
            </a:r>
            <a:endParaRPr lang="en-US" altLang="zh-CN" dirty="0"/>
          </a:p>
        </p:txBody>
      </p:sp>
      <p:pic>
        <p:nvPicPr>
          <p:cNvPr id="44035" name="Picture 2" descr="iro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57200"/>
            <a:ext cx="3048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3" descr="movi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65760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4" descr="r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613150"/>
            <a:ext cx="365760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descr="urbie_ey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6576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BF8294E-3300-438B-8363-7F0C9C963FBD}" type="slidenum">
              <a:rPr lang="en-US" altLang="zh-CN" smtClean="0"/>
              <a:pPr>
                <a:defRPr/>
              </a:pPr>
              <a:t>45</a:t>
            </a:fld>
            <a:r>
              <a:rPr lang="en-US" altLang="zh-CN" dirty="0" smtClean="0"/>
              <a:t>/85</a:t>
            </a:r>
            <a:endParaRPr lang="en-US" altLang="zh-CN" dirty="0"/>
          </a:p>
        </p:txBody>
      </p:sp>
      <p:pic>
        <p:nvPicPr>
          <p:cNvPr id="45059" name="Picture 2" descr="soc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06525"/>
            <a:ext cx="7696200"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4"/>
          <p:cNvSpPr>
            <a:spLocks noGrp="1" noChangeArrowheads="1"/>
          </p:cNvSpPr>
          <p:nvPr>
            <p:ph type="title" idx="4294967295"/>
          </p:nvPr>
        </p:nvSpPr>
        <p:spPr>
          <a:xfrm>
            <a:off x="762000" y="381000"/>
            <a:ext cx="7772400" cy="609600"/>
          </a:xfrm>
        </p:spPr>
        <p:txBody>
          <a:bodyPr/>
          <a:lstStyle/>
          <a:p>
            <a:pPr eaLnBrk="1" hangingPunct="1"/>
            <a:r>
              <a:rPr lang="zh-CN" altLang="en-US" sz="2400" smtClean="0">
                <a:solidFill>
                  <a:schemeClr val="bg1"/>
                </a:solidFill>
              </a:rPr>
              <a:t>机器人足球</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p:txBody>
          <a:bodyPr/>
          <a:lstStyle/>
          <a:p>
            <a:pPr>
              <a:defRPr/>
            </a:pPr>
            <a:fld id="{9F06AA2D-C757-4EF2-B8E9-8EDF0A27C6AA}" type="slidenum">
              <a:rPr lang="en-US" altLang="zh-CN" smtClean="0"/>
              <a:pPr>
                <a:defRPr/>
              </a:pPr>
              <a:t>46</a:t>
            </a:fld>
            <a:r>
              <a:rPr lang="en-US" altLang="zh-CN" dirty="0" smtClean="0"/>
              <a:t>/85</a:t>
            </a:r>
            <a:endParaRPr lang="en-US" altLang="zh-CN" dirty="0"/>
          </a:p>
        </p:txBody>
      </p:sp>
      <p:pic>
        <p:nvPicPr>
          <p:cNvPr id="46083" name="Picture 1026" descr="机器人足球"/>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7896225"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pPr>
              <a:defRPr/>
            </a:pPr>
            <a:fld id="{64D6FC2E-F885-4EC0-80A7-012518D1C0D4}" type="slidenum">
              <a:rPr lang="en-US" altLang="zh-CN" smtClean="0"/>
              <a:pPr>
                <a:defRPr/>
              </a:pPr>
              <a:t>47</a:t>
            </a:fld>
            <a:r>
              <a:rPr lang="en-US" altLang="zh-CN" dirty="0" smtClean="0"/>
              <a:t>/85</a:t>
            </a:r>
            <a:endParaRPr lang="en-US" altLang="zh-CN" dirty="0"/>
          </a:p>
        </p:txBody>
      </p:sp>
      <p:pic>
        <p:nvPicPr>
          <p:cNvPr id="47107" name="Picture 5" descr="Bipedal Robot/Front view">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189038"/>
            <a:ext cx="33147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6"/>
          <p:cNvSpPr txBox="1">
            <a:spLocks noChangeArrowheads="1"/>
          </p:cNvSpPr>
          <p:nvPr/>
        </p:nvSpPr>
        <p:spPr bwMode="auto">
          <a:xfrm>
            <a:off x="6629400" y="515143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en-US" altLang="zh-CN" sz="1200" b="1">
                <a:latin typeface="Times New Roman" pitchFamily="18" charset="0"/>
              </a:rPr>
              <a:t>Bipedal walking robot 1998</a:t>
            </a:r>
            <a:endParaRPr lang="en-US" altLang="zh-CN" sz="1200">
              <a:latin typeface="Times New Roman" pitchFamily="18" charset="0"/>
            </a:endParaRPr>
          </a:p>
        </p:txBody>
      </p:sp>
      <p:pic>
        <p:nvPicPr>
          <p:cNvPr id="47109" name="Picture 8" descr="Four legged walker.">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703638"/>
            <a:ext cx="29337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9"/>
          <p:cNvSpPr>
            <a:spLocks noChangeArrowheads="1"/>
          </p:cNvSpPr>
          <p:nvPr/>
        </p:nvSpPr>
        <p:spPr bwMode="auto">
          <a:xfrm>
            <a:off x="2590800" y="5227638"/>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200" b="1">
                <a:latin typeface="Times New Roman" pitchFamily="18" charset="0"/>
              </a:rPr>
              <a:t>Quadruped walking robot 4L1, 2000</a:t>
            </a:r>
            <a:endParaRPr lang="en-US" altLang="zh-CN" sz="1200">
              <a:latin typeface="Times New Roman" pitchFamily="18" charset="0"/>
            </a:endParaRPr>
          </a:p>
        </p:txBody>
      </p:sp>
      <p:pic>
        <p:nvPicPr>
          <p:cNvPr id="47111" name="Picture 11" descr="Hexapod Robot/Front view">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265238"/>
            <a:ext cx="30480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12"/>
          <p:cNvSpPr>
            <a:spLocks noChangeArrowheads="1"/>
          </p:cNvSpPr>
          <p:nvPr/>
        </p:nvSpPr>
        <p:spPr bwMode="auto">
          <a:xfrm>
            <a:off x="1219200" y="3048000"/>
            <a:ext cx="304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1200" b="1">
                <a:latin typeface="Times New Roman" pitchFamily="18" charset="0"/>
              </a:rPr>
              <a:t>Hexapod Robot, 1996-1998</a:t>
            </a:r>
          </a:p>
        </p:txBody>
      </p:sp>
      <p:sp>
        <p:nvSpPr>
          <p:cNvPr id="47113" name="Rectangle 13"/>
          <p:cNvSpPr>
            <a:spLocks noGrp="1" noChangeArrowheads="1"/>
          </p:cNvSpPr>
          <p:nvPr>
            <p:ph type="title" idx="4294967295"/>
          </p:nvPr>
        </p:nvSpPr>
        <p:spPr>
          <a:xfrm>
            <a:off x="685800" y="457200"/>
            <a:ext cx="7772400" cy="609600"/>
          </a:xfrm>
        </p:spPr>
        <p:txBody>
          <a:bodyPr/>
          <a:lstStyle/>
          <a:p>
            <a:pPr eaLnBrk="1" hangingPunct="1"/>
            <a:r>
              <a:rPr lang="zh-CN" altLang="en-US" sz="2400" smtClean="0">
                <a:solidFill>
                  <a:schemeClr val="bg1"/>
                </a:solidFill>
              </a:rPr>
              <a:t>双足及多足机器人</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007805DA-0B1E-4FE8-8226-74D23C01A99C}" type="slidenum">
              <a:rPr lang="en-US" altLang="zh-CN" smtClean="0"/>
              <a:pPr>
                <a:defRPr/>
              </a:pPr>
              <a:t>48</a:t>
            </a:fld>
            <a:r>
              <a:rPr lang="en-US" altLang="zh-CN" dirty="0" smtClean="0"/>
              <a:t>/85</a:t>
            </a:r>
            <a:endParaRPr lang="en-US" altLang="zh-CN" dirty="0"/>
          </a:p>
        </p:txBody>
      </p:sp>
      <p:graphicFrame>
        <p:nvGraphicFramePr>
          <p:cNvPr id="48131" name="Object 1024"/>
          <p:cNvGraphicFramePr>
            <a:graphicFrameLocks noChangeAspect="1"/>
          </p:cNvGraphicFramePr>
          <p:nvPr/>
        </p:nvGraphicFramePr>
        <p:xfrm>
          <a:off x="990600" y="1219200"/>
          <a:ext cx="3124200" cy="2962275"/>
        </p:xfrm>
        <a:graphic>
          <a:graphicData uri="http://schemas.openxmlformats.org/presentationml/2006/ole">
            <mc:AlternateContent xmlns:mc="http://schemas.openxmlformats.org/markup-compatibility/2006">
              <mc:Choice xmlns:v="urn:schemas-microsoft-com:vml" Requires="v">
                <p:oleObj spid="_x0000_s48184" name="BMP 图象" r:id="rId3" imgW="2742857" imgH="2600000" progId="Paint.Picture">
                  <p:embed/>
                </p:oleObj>
              </mc:Choice>
              <mc:Fallback>
                <p:oleObj name="BMP 图象" r:id="rId3" imgW="2742857" imgH="2600000" progId="Paint.Picture">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19200"/>
                        <a:ext cx="31242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2" name="Text Box 3"/>
          <p:cNvSpPr txBox="1">
            <a:spLocks noChangeArrowheads="1"/>
          </p:cNvSpPr>
          <p:nvPr/>
        </p:nvSpPr>
        <p:spPr bwMode="auto">
          <a:xfrm>
            <a:off x="762000" y="4343400"/>
            <a:ext cx="3657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英国</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RoboScience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公司的</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RS-01 </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RoboDog</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p>
        </p:txBody>
      </p:sp>
      <p:graphicFrame>
        <p:nvGraphicFramePr>
          <p:cNvPr id="48133" name="Object 1025"/>
          <p:cNvGraphicFramePr>
            <a:graphicFrameLocks noChangeAspect="1"/>
          </p:cNvGraphicFramePr>
          <p:nvPr/>
        </p:nvGraphicFramePr>
        <p:xfrm>
          <a:off x="4648200" y="1219200"/>
          <a:ext cx="3657600" cy="2971800"/>
        </p:xfrm>
        <a:graphic>
          <a:graphicData uri="http://schemas.openxmlformats.org/presentationml/2006/ole">
            <mc:AlternateContent xmlns:mc="http://schemas.openxmlformats.org/markup-compatibility/2006">
              <mc:Choice xmlns:v="urn:schemas-microsoft-com:vml" Requires="v">
                <p:oleObj spid="_x0000_s48185" name="BMP 图象" r:id="rId5" imgW="3657143" imgH="2895238" progId="Paint.Picture">
                  <p:embed/>
                </p:oleObj>
              </mc:Choice>
              <mc:Fallback>
                <p:oleObj name="BMP 图象" r:id="rId5" imgW="3657143" imgH="2895238" progId="Paint.Picture">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219200"/>
                        <a:ext cx="3657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4" name="Text Box 5"/>
          <p:cNvSpPr txBox="1">
            <a:spLocks noChangeArrowheads="1"/>
          </p:cNvSpPr>
          <p:nvPr/>
        </p:nvSpPr>
        <p:spPr bwMode="auto">
          <a:xfrm>
            <a:off x="5029200" y="4343400"/>
            <a:ext cx="3071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索尼的 “</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Latte”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Macaron” </a:t>
            </a:r>
          </a:p>
        </p:txBody>
      </p:sp>
      <p:sp>
        <p:nvSpPr>
          <p:cNvPr id="48135" name="Rectangle 7"/>
          <p:cNvSpPr>
            <a:spLocks noGrp="1" noChangeArrowheads="1"/>
          </p:cNvSpPr>
          <p:nvPr>
            <p:ph type="title" idx="4294967295"/>
          </p:nvPr>
        </p:nvSpPr>
        <p:spPr>
          <a:xfrm>
            <a:off x="685800" y="381000"/>
            <a:ext cx="7772400" cy="685800"/>
          </a:xfrm>
        </p:spPr>
        <p:txBody>
          <a:bodyPr/>
          <a:lstStyle/>
          <a:p>
            <a:pPr eaLnBrk="1" hangingPunct="1"/>
            <a:r>
              <a:rPr lang="zh-CN" altLang="en-US" sz="2400" smtClean="0">
                <a:solidFill>
                  <a:schemeClr val="bg1"/>
                </a:solidFill>
              </a:rPr>
              <a:t>宠物机器人</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1DC2541-85FF-4FC9-896E-85D5DD78892D}" type="slidenum">
              <a:rPr lang="en-US" altLang="zh-CN" smtClean="0"/>
              <a:pPr>
                <a:defRPr/>
              </a:pPr>
              <a:t>49</a:t>
            </a:fld>
            <a:r>
              <a:rPr lang="en-US" altLang="zh-CN" dirty="0" smtClean="0"/>
              <a:t>/85</a:t>
            </a:r>
            <a:endParaRPr lang="en-US" altLang="zh-CN" dirty="0"/>
          </a:p>
        </p:txBody>
      </p:sp>
      <p:pic>
        <p:nvPicPr>
          <p:cNvPr id="49155" name="Picture 1026" descr="机器狗"/>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017713"/>
            <a:ext cx="37004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1027" descr="机器龟"/>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057400"/>
            <a:ext cx="4200525"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A60150F-E08F-493B-95B5-A5176C0B07B9}" type="slidenum">
              <a:rPr lang="en-US" altLang="zh-CN" smtClean="0"/>
              <a:pPr>
                <a:defRPr/>
              </a:pPr>
              <a:t>5</a:t>
            </a:fld>
            <a:r>
              <a:rPr lang="en-US" altLang="zh-CN" dirty="0" smtClean="0"/>
              <a:t>/85</a:t>
            </a:r>
            <a:endParaRPr lang="en-US" altLang="zh-CN" dirty="0"/>
          </a:p>
        </p:txBody>
      </p:sp>
      <p:sp>
        <p:nvSpPr>
          <p:cNvPr id="4099" name="Rectangle 3"/>
          <p:cNvSpPr>
            <a:spLocks noGrp="1" noChangeArrowheads="1"/>
          </p:cNvSpPr>
          <p:nvPr>
            <p:ph type="body" idx="4294967295"/>
          </p:nvPr>
        </p:nvSpPr>
        <p:spPr>
          <a:xfrm>
            <a:off x="323850" y="477613"/>
            <a:ext cx="8640763" cy="5666011"/>
          </a:xfrm>
        </p:spPr>
        <p:txBody>
          <a:bodyPr/>
          <a:lstStyle/>
          <a:p>
            <a:pPr eaLnBrk="1" hangingPunct="1">
              <a:spcAft>
                <a:spcPct val="20000"/>
              </a:spcAft>
            </a:pPr>
            <a:r>
              <a:rPr lang="zh-CN" altLang="en-US" sz="2800" dirty="0" smtClean="0">
                <a:solidFill>
                  <a:srgbClr val="FF0000"/>
                </a:solidFill>
                <a:latin typeface="Times New Roman" panose="02020603050405020304" pitchFamily="18" charset="0"/>
                <a:ea typeface="黑体" pitchFamily="49" charset="-122"/>
                <a:cs typeface="Times New Roman" panose="02020603050405020304" pitchFamily="18" charset="0"/>
              </a:rPr>
              <a:t>机器人定义</a:t>
            </a:r>
          </a:p>
          <a:p>
            <a:pPr eaLnBrk="1" hangingPunct="1">
              <a:buClr>
                <a:schemeClr val="hlink"/>
              </a:buClr>
              <a:buSzPct val="80000"/>
              <a:buFont typeface="Wingdings" pitchFamily="2" charset="2"/>
              <a:buChar char="u"/>
            </a:pP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美国机器人协会（</a:t>
            </a:r>
            <a:r>
              <a:rPr lang="en-US" altLang="zh-CN"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RIA</a:t>
            </a: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）的定义</a:t>
            </a:r>
            <a:r>
              <a:rPr lang="zh-CN" altLang="en-US" sz="1800" dirty="0" smtClean="0">
                <a:solidFill>
                  <a:schemeClr val="hlink"/>
                </a:solidFill>
                <a:latin typeface="Times New Roman" panose="02020603050405020304" pitchFamily="18" charset="0"/>
                <a:ea typeface="黑体" pitchFamily="49" charset="-122"/>
                <a:cs typeface="Times New Roman" panose="02020603050405020304" pitchFamily="18" charset="0"/>
              </a:rPr>
              <a:t>：</a:t>
            </a:r>
            <a:r>
              <a:rPr lang="zh-CN" altLang="en-US" sz="1800" dirty="0" smtClean="0">
                <a:latin typeface="Times New Roman" panose="02020603050405020304" pitchFamily="18" charset="0"/>
                <a:ea typeface="黑体" pitchFamily="49" charset="-122"/>
                <a:cs typeface="Times New Roman" panose="02020603050405020304" pitchFamily="18" charset="0"/>
              </a:rPr>
              <a:t>“机器人是用以搬运材料、零件、工具的可编程序的多功能操作器或是通过可改变程序动作来完成各种作业的特殊机械装置。”</a:t>
            </a:r>
          </a:p>
          <a:p>
            <a:pPr eaLnBrk="1" hangingPunct="1">
              <a:buClr>
                <a:schemeClr val="hlink"/>
              </a:buClr>
              <a:buSzPct val="80000"/>
              <a:buFont typeface="Wingdings" pitchFamily="2" charset="2"/>
              <a:buChar char="u"/>
            </a:pP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日本工业机器人协会（</a:t>
            </a:r>
            <a:r>
              <a:rPr lang="en-US" altLang="zh-CN"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JIRA</a:t>
            </a: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）的定义</a:t>
            </a:r>
            <a:r>
              <a:rPr lang="zh-CN" altLang="en-US" sz="1800" dirty="0" smtClean="0">
                <a:solidFill>
                  <a:schemeClr val="hlink"/>
                </a:solidFill>
                <a:latin typeface="Times New Roman" panose="02020603050405020304" pitchFamily="18" charset="0"/>
                <a:ea typeface="黑体" pitchFamily="49" charset="-122"/>
                <a:cs typeface="Times New Roman" panose="02020603050405020304" pitchFamily="18" charset="0"/>
              </a:rPr>
              <a:t>：</a:t>
            </a:r>
            <a:r>
              <a:rPr lang="zh-CN" altLang="en-US" sz="1800" dirty="0" smtClean="0">
                <a:latin typeface="Times New Roman" panose="02020603050405020304" pitchFamily="18" charset="0"/>
                <a:ea typeface="黑体" pitchFamily="49" charset="-122"/>
                <a:cs typeface="Times New Roman" panose="02020603050405020304" pitchFamily="18" charset="0"/>
              </a:rPr>
              <a:t>“工业机器人是一种装备有记忆装置和末端执行器（ </a:t>
            </a:r>
            <a:r>
              <a:rPr lang="en-US" altLang="zh-CN" sz="1800" dirty="0" smtClean="0">
                <a:latin typeface="Times New Roman" panose="02020603050405020304" pitchFamily="18" charset="0"/>
                <a:ea typeface="黑体" pitchFamily="49" charset="-122"/>
                <a:cs typeface="Times New Roman" panose="02020603050405020304" pitchFamily="18" charset="0"/>
              </a:rPr>
              <a:t>end-effector</a:t>
            </a:r>
            <a:r>
              <a:rPr lang="zh-CN" altLang="en-US" sz="1800" dirty="0" smtClean="0">
                <a:latin typeface="Times New Roman" panose="02020603050405020304" pitchFamily="18" charset="0"/>
                <a:ea typeface="黑体" pitchFamily="49" charset="-122"/>
                <a:cs typeface="Times New Roman" panose="02020603050405020304" pitchFamily="18" charset="0"/>
              </a:rPr>
              <a:t>）的，能够转动并通过自动完成各种移动来代替人类劳动的通用机器。” </a:t>
            </a:r>
          </a:p>
          <a:p>
            <a:pPr eaLnBrk="1" hangingPunct="1">
              <a:buClr>
                <a:schemeClr val="hlink"/>
              </a:buClr>
              <a:buSzPct val="80000"/>
              <a:buFont typeface="Wingdings" pitchFamily="2" charset="2"/>
              <a:buChar char="u"/>
            </a:pP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美国国家标准局（</a:t>
            </a:r>
            <a:r>
              <a:rPr lang="en-US" altLang="zh-CN"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NBS </a:t>
            </a: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）的定义</a:t>
            </a:r>
            <a:r>
              <a:rPr lang="zh-CN" altLang="en-US" sz="1800" dirty="0" smtClean="0">
                <a:solidFill>
                  <a:schemeClr val="hlink"/>
                </a:solidFill>
                <a:latin typeface="Times New Roman" panose="02020603050405020304" pitchFamily="18" charset="0"/>
                <a:ea typeface="黑体" pitchFamily="49" charset="-122"/>
                <a:cs typeface="Times New Roman" panose="02020603050405020304" pitchFamily="18" charset="0"/>
              </a:rPr>
              <a:t>：</a:t>
            </a:r>
            <a:r>
              <a:rPr lang="zh-CN" altLang="en-US" sz="1800" dirty="0" smtClean="0">
                <a:latin typeface="Times New Roman" panose="02020603050405020304" pitchFamily="18" charset="0"/>
                <a:ea typeface="黑体" pitchFamily="49" charset="-122"/>
                <a:cs typeface="Times New Roman" panose="02020603050405020304" pitchFamily="18" charset="0"/>
              </a:rPr>
              <a:t>“机器人是一种 能够进行编程并在自动控制下执行某些操作和移动作业任务的机械装置”</a:t>
            </a:r>
            <a:endParaRPr lang="en-US" altLang="zh-CN" sz="1800" dirty="0" smtClean="0">
              <a:latin typeface="Times New Roman" panose="02020603050405020304" pitchFamily="18" charset="0"/>
              <a:ea typeface="黑体" pitchFamily="49" charset="-122"/>
              <a:cs typeface="Times New Roman" panose="02020603050405020304" pitchFamily="18" charset="0"/>
            </a:endParaRPr>
          </a:p>
          <a:p>
            <a:pPr marL="0" indent="0" eaLnBrk="1" hangingPunct="1">
              <a:buClr>
                <a:schemeClr val="hlink"/>
              </a:buClr>
              <a:buSzPct val="80000"/>
              <a:buNone/>
            </a:pPr>
            <a:endParaRPr lang="zh-CN" altLang="en-US" sz="1800" dirty="0" smtClean="0">
              <a:latin typeface="Times New Roman" panose="02020603050405020304" pitchFamily="18" charset="0"/>
              <a:ea typeface="黑体" pitchFamily="49" charset="-122"/>
              <a:cs typeface="Times New Roman" panose="02020603050405020304" pitchFamily="18" charset="0"/>
            </a:endParaRPr>
          </a:p>
          <a:p>
            <a:pPr eaLnBrk="1" hangingPunct="1">
              <a:buClr>
                <a:schemeClr val="hlink"/>
              </a:buClr>
              <a:buSzPct val="80000"/>
              <a:buFont typeface="Wingdings" pitchFamily="2" charset="2"/>
              <a:buChar char="u"/>
            </a:pP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国际标准化组织</a:t>
            </a:r>
            <a:r>
              <a:rPr lang="en-US" altLang="zh-CN"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(ISO)2012</a:t>
            </a: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年的定义</a:t>
            </a:r>
            <a:r>
              <a:rPr lang="zh-CN" altLang="en-US" sz="1800" dirty="0" smtClean="0">
                <a:solidFill>
                  <a:schemeClr val="hlink"/>
                </a:solidFill>
                <a:latin typeface="Times New Roman" panose="02020603050405020304" pitchFamily="18" charset="0"/>
                <a:ea typeface="黑体" pitchFamily="49" charset="-122"/>
                <a:cs typeface="Times New Roman" panose="02020603050405020304" pitchFamily="18" charset="0"/>
              </a:rPr>
              <a:t>：</a:t>
            </a:r>
            <a:r>
              <a:rPr lang="zh-CN" altLang="en-US" sz="1800" dirty="0" smtClean="0">
                <a:latin typeface="Times New Roman" panose="02020603050405020304" pitchFamily="18" charset="0"/>
                <a:ea typeface="黑体" pitchFamily="49" charset="-122"/>
                <a:cs typeface="Times New Roman" panose="02020603050405020304" pitchFamily="18" charset="0"/>
              </a:rPr>
              <a:t>“机器人</a:t>
            </a:r>
            <a:r>
              <a:rPr lang="zh-CN" altLang="zh-CN" sz="1800" dirty="0" smtClean="0">
                <a:latin typeface="Times New Roman" panose="02020603050405020304" pitchFamily="18" charset="0"/>
                <a:ea typeface="黑体" pitchFamily="49" charset="-122"/>
                <a:cs typeface="Times New Roman" panose="02020603050405020304" pitchFamily="18" charset="0"/>
              </a:rPr>
              <a:t>是一种受驱动以执行预期任务的机械装置，其</a:t>
            </a:r>
            <a:r>
              <a:rPr lang="en-US" altLang="zh-CN" sz="1800" dirty="0" smtClean="0">
                <a:latin typeface="Times New Roman" panose="02020603050405020304" pitchFamily="18" charset="0"/>
                <a:ea typeface="黑体" pitchFamily="49" charset="-122"/>
                <a:cs typeface="Times New Roman" panose="02020603050405020304" pitchFamily="18" charset="0"/>
              </a:rPr>
              <a:t>2</a:t>
            </a:r>
            <a:r>
              <a:rPr lang="zh-CN" altLang="zh-CN" sz="1800" dirty="0" smtClean="0">
                <a:latin typeface="Times New Roman" panose="02020603050405020304" pitchFamily="18" charset="0"/>
                <a:ea typeface="黑体" pitchFamily="49" charset="-122"/>
                <a:cs typeface="Times New Roman" panose="02020603050405020304" pitchFamily="18" charset="0"/>
              </a:rPr>
              <a:t>个及以上的轴可编程，具有一定的自治能力，可在所处环境中运动</a:t>
            </a:r>
            <a:r>
              <a:rPr lang="zh-CN" altLang="en-US" sz="1800" dirty="0" smtClean="0">
                <a:latin typeface="Times New Roman" panose="02020603050405020304" pitchFamily="18" charset="0"/>
                <a:ea typeface="黑体" pitchFamily="49" charset="-122"/>
                <a:cs typeface="Times New Roman" panose="02020603050405020304" pitchFamily="18" charset="0"/>
              </a:rPr>
              <a:t>”</a:t>
            </a:r>
            <a:endParaRPr lang="en-US" altLang="zh-CN" sz="1800" dirty="0" smtClean="0">
              <a:latin typeface="Times New Roman" panose="02020603050405020304" pitchFamily="18" charset="0"/>
              <a:ea typeface="黑体" pitchFamily="49" charset="-122"/>
              <a:cs typeface="Times New Roman" panose="02020603050405020304" pitchFamily="18" charset="0"/>
            </a:endParaRPr>
          </a:p>
          <a:p>
            <a:pPr eaLnBrk="1" hangingPunct="1">
              <a:buClr>
                <a:schemeClr val="hlink"/>
              </a:buClr>
              <a:buSzPct val="80000"/>
              <a:buFont typeface="Wingdings" pitchFamily="2" charset="2"/>
              <a:buChar char="u"/>
            </a:pPr>
            <a:r>
              <a:rPr lang="zh-CN" altLang="zh-CN"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牛津词典</a:t>
            </a: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的解释：</a:t>
            </a:r>
            <a:r>
              <a:rPr lang="zh-CN" altLang="en-US" sz="1800" dirty="0" smtClean="0">
                <a:latin typeface="Times New Roman" panose="02020603050405020304" pitchFamily="18" charset="0"/>
                <a:ea typeface="黑体" pitchFamily="49" charset="-122"/>
                <a:cs typeface="Times New Roman" panose="02020603050405020304" pitchFamily="18" charset="0"/>
              </a:rPr>
              <a:t>“</a:t>
            </a:r>
            <a:r>
              <a:rPr lang="zh-CN" altLang="zh-CN" sz="1800" dirty="0" smtClean="0">
                <a:latin typeface="Times New Roman" panose="02020603050405020304" pitchFamily="18" charset="0"/>
                <a:ea typeface="黑体" pitchFamily="49" charset="-122"/>
                <a:cs typeface="Times New Roman" panose="02020603050405020304" pitchFamily="18" charset="0"/>
              </a:rPr>
              <a:t>机器人</a:t>
            </a:r>
            <a:r>
              <a:rPr lang="zh-CN" altLang="en-US" sz="1800" dirty="0" smtClean="0">
                <a:latin typeface="Times New Roman" panose="02020603050405020304" pitchFamily="18" charset="0"/>
                <a:ea typeface="黑体" pitchFamily="49" charset="-122"/>
                <a:cs typeface="Times New Roman" panose="02020603050405020304" pitchFamily="18" charset="0"/>
              </a:rPr>
              <a:t>是</a:t>
            </a:r>
            <a:r>
              <a:rPr lang="zh-CN" altLang="zh-CN" sz="1800" dirty="0" smtClean="0">
                <a:latin typeface="Times New Roman" panose="02020603050405020304" pitchFamily="18" charset="0"/>
                <a:ea typeface="黑体" pitchFamily="49" charset="-122"/>
                <a:cs typeface="Times New Roman" panose="02020603050405020304" pitchFamily="18" charset="0"/>
              </a:rPr>
              <a:t>一种能够自动执行一系列复杂动作的机器，特别是由计算机编程的机器</a:t>
            </a:r>
            <a:r>
              <a:rPr lang="zh-CN" altLang="en-US" sz="1800" dirty="0" smtClean="0">
                <a:latin typeface="Times New Roman" panose="02020603050405020304" pitchFamily="18" charset="0"/>
                <a:ea typeface="黑体" pitchFamily="49" charset="-122"/>
                <a:cs typeface="Times New Roman" panose="02020603050405020304" pitchFamily="18" charset="0"/>
              </a:rPr>
              <a:t>”</a:t>
            </a:r>
          </a:p>
          <a:p>
            <a:pPr eaLnBrk="1" hangingPunct="1">
              <a:buClr>
                <a:schemeClr val="hlink"/>
              </a:buClr>
              <a:buSzPct val="80000"/>
              <a:buFont typeface="Wingdings" pitchFamily="2" charset="2"/>
              <a:buChar char="u"/>
            </a:pPr>
            <a:r>
              <a:rPr lang="zh-CN" altLang="en-US" sz="1800" u="sng" dirty="0" smtClean="0">
                <a:solidFill>
                  <a:schemeClr val="hlink"/>
                </a:solidFill>
                <a:latin typeface="Times New Roman" panose="02020603050405020304" pitchFamily="18" charset="0"/>
                <a:ea typeface="黑体" pitchFamily="49" charset="-122"/>
                <a:cs typeface="Times New Roman" panose="02020603050405020304" pitchFamily="18" charset="0"/>
              </a:rPr>
              <a:t>维基百科的定义：</a:t>
            </a:r>
            <a:r>
              <a:rPr lang="zh-CN" altLang="en-US" sz="1800" dirty="0" smtClean="0">
                <a:latin typeface="Times New Roman" panose="02020603050405020304" pitchFamily="18" charset="0"/>
                <a:ea typeface="黑体" pitchFamily="49" charset="-122"/>
                <a:cs typeface="Times New Roman" panose="02020603050405020304" pitchFamily="18" charset="0"/>
              </a:rPr>
              <a:t>“认知机器人是具有智能行为的机器人，它通过提供一种处理结构能够学习与推理如何行动以便在复杂世界中完成复杂任务”</a:t>
            </a:r>
          </a:p>
          <a:p>
            <a:pPr eaLnBrk="1" hangingPunct="1">
              <a:buClr>
                <a:schemeClr val="hlink"/>
              </a:buClr>
              <a:buSzPct val="80000"/>
              <a:buFont typeface="Wingdings" pitchFamily="2" charset="2"/>
              <a:buNone/>
            </a:pPr>
            <a:r>
              <a:rPr lang="zh-CN" altLang="en-US" sz="1800" b="1" dirty="0" smtClean="0">
                <a:latin typeface="Times New Roman" panose="02020603050405020304" pitchFamily="18" charset="0"/>
                <a:cs typeface="Times New Roman" panose="02020603050405020304" pitchFamily="18" charset="0"/>
              </a:rPr>
              <a:t>     </a:t>
            </a:r>
            <a:r>
              <a:rPr lang="zh-CN" altLang="zh-CN" sz="1800" b="1" dirty="0" smtClean="0">
                <a:latin typeface="Times New Roman" panose="02020603050405020304" pitchFamily="18" charset="0"/>
                <a:cs typeface="Times New Roman" panose="02020603050405020304" pitchFamily="18" charset="0"/>
              </a:rPr>
              <a:t> Cognitive robotics</a:t>
            </a:r>
            <a:r>
              <a:rPr lang="zh-CN" altLang="zh-CN" sz="1800" dirty="0" smtClean="0">
                <a:latin typeface="Times New Roman" panose="02020603050405020304" pitchFamily="18" charset="0"/>
                <a:cs typeface="Times New Roman" panose="02020603050405020304" pitchFamily="18" charset="0"/>
              </a:rPr>
              <a:t> is concerned with endowing a robot with intelligent behavior by providing it with a processing architecture that will allow it to learn and reason about how to behave in response to complex goals in a complex world. (Wikipedia ) </a:t>
            </a:r>
            <a:endParaRPr lang="en-US" altLang="zh-CN" sz="1800" dirty="0" smtClean="0">
              <a:solidFill>
                <a:schemeClr val="hlink"/>
              </a:solidFill>
              <a:latin typeface="Times New Roman" panose="02020603050405020304" pitchFamily="18" charset="0"/>
              <a:ea typeface="黑体" pitchFamily="49" charset="-122"/>
              <a:cs typeface="Times New Roman" panose="02020603050405020304" pitchFamily="18" charset="0"/>
            </a:endParaRPr>
          </a:p>
        </p:txBody>
      </p:sp>
      <p:sp>
        <p:nvSpPr>
          <p:cNvPr id="2" name="圆角矩形 1"/>
          <p:cNvSpPr/>
          <p:nvPr/>
        </p:nvSpPr>
        <p:spPr bwMode="auto">
          <a:xfrm>
            <a:off x="250825" y="1052736"/>
            <a:ext cx="8713788" cy="2087562"/>
          </a:xfrm>
          <a:prstGeom prst="roundRect">
            <a:avLst/>
          </a:prstGeom>
          <a:noFill/>
          <a:ln>
            <a:solidFill>
              <a:srgbClr val="3333FF"/>
            </a:solidFill>
          </a:ln>
          <a:effectLst>
            <a:prstShdw prst="shdw17" dist="17961" dir="2700000">
              <a:schemeClr val="accent1">
                <a:gamma/>
                <a:shade val="60000"/>
                <a:invGamma/>
              </a:schemeClr>
            </a:prstShdw>
          </a:effectLst>
          <a:extLst/>
        </p:spPr>
        <p:txBody>
          <a:bodyPr wrap="none" anchor="ctr"/>
          <a:lstStyle/>
          <a:p>
            <a:pPr>
              <a:defRPr/>
            </a:pPr>
            <a:endParaRPr lang="zh-CN" altLang="en-US"/>
          </a:p>
        </p:txBody>
      </p:sp>
      <p:sp>
        <p:nvSpPr>
          <p:cNvPr id="6" name="圆角矩形 5"/>
          <p:cNvSpPr/>
          <p:nvPr/>
        </p:nvSpPr>
        <p:spPr bwMode="auto">
          <a:xfrm>
            <a:off x="241300" y="3429000"/>
            <a:ext cx="8723313" cy="2714625"/>
          </a:xfrm>
          <a:prstGeom prst="roundRect">
            <a:avLst/>
          </a:prstGeom>
          <a:noFill/>
          <a:ln>
            <a:solidFill>
              <a:srgbClr val="3333FF"/>
            </a:solidFill>
          </a:ln>
          <a:effectLst>
            <a:prstShdw prst="shdw17" dist="17961" dir="2700000">
              <a:schemeClr val="accent1">
                <a:gamma/>
                <a:shade val="60000"/>
                <a:invGamma/>
              </a:schemeClr>
            </a:prstShdw>
          </a:effectLst>
          <a:extLst/>
        </p:spPr>
        <p:txBody>
          <a:bodyPr wrap="none" anchor="ctr"/>
          <a:lstStyle/>
          <a:p>
            <a:pPr>
              <a:defRPr/>
            </a:pPr>
            <a:endParaRPr lang="zh-CN" altLang="en-US"/>
          </a:p>
        </p:txBody>
      </p:sp>
      <p:sp>
        <p:nvSpPr>
          <p:cNvPr id="5" name="圆角矩形 4"/>
          <p:cNvSpPr/>
          <p:nvPr/>
        </p:nvSpPr>
        <p:spPr bwMode="auto">
          <a:xfrm>
            <a:off x="109538" y="1119411"/>
            <a:ext cx="288925" cy="1373187"/>
          </a:xfrm>
          <a:prstGeom prst="round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wrap="none" anchor="ctr"/>
          <a:lstStyle/>
          <a:p>
            <a:pPr>
              <a:defRPr/>
            </a:pPr>
            <a:endParaRPr lang="zh-CN" altLang="en-US"/>
          </a:p>
        </p:txBody>
      </p:sp>
      <p:sp>
        <p:nvSpPr>
          <p:cNvPr id="6152" name="TextBox 2"/>
          <p:cNvSpPr txBox="1">
            <a:spLocks noChangeArrowheads="1"/>
          </p:cNvSpPr>
          <p:nvPr/>
        </p:nvSpPr>
        <p:spPr bwMode="auto">
          <a:xfrm>
            <a:off x="0" y="1101948"/>
            <a:ext cx="5080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000">
                <a:solidFill>
                  <a:srgbClr val="FFFF99"/>
                </a:solidFill>
                <a:latin typeface="黑体" pitchFamily="49" charset="-122"/>
                <a:ea typeface="黑体" pitchFamily="49" charset="-122"/>
              </a:rPr>
              <a:t>早期定义</a:t>
            </a:r>
          </a:p>
        </p:txBody>
      </p:sp>
      <p:sp>
        <p:nvSpPr>
          <p:cNvPr id="9" name="圆角矩形 8"/>
          <p:cNvSpPr/>
          <p:nvPr/>
        </p:nvSpPr>
        <p:spPr bwMode="auto">
          <a:xfrm>
            <a:off x="109538" y="3785592"/>
            <a:ext cx="288925" cy="1371600"/>
          </a:xfrm>
          <a:prstGeom prst="roundRect">
            <a:avLst/>
          </a:pr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wrap="none" anchor="ctr"/>
          <a:lstStyle/>
          <a:p>
            <a:pPr>
              <a:defRPr/>
            </a:pPr>
            <a:endParaRPr lang="zh-CN" altLang="en-US"/>
          </a:p>
        </p:txBody>
      </p:sp>
      <p:sp>
        <p:nvSpPr>
          <p:cNvPr id="6154" name="TextBox 9"/>
          <p:cNvSpPr txBox="1">
            <a:spLocks noChangeArrowheads="1"/>
          </p:cNvSpPr>
          <p:nvPr/>
        </p:nvSpPr>
        <p:spPr bwMode="auto">
          <a:xfrm>
            <a:off x="0" y="3748088"/>
            <a:ext cx="508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000">
                <a:solidFill>
                  <a:srgbClr val="FFFF99"/>
                </a:solidFill>
                <a:latin typeface="黑体" pitchFamily="49" charset="-122"/>
                <a:ea typeface="黑体" pitchFamily="49" charset="-122"/>
              </a:rPr>
              <a:t>近期定义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5" end="5"/>
                                            </p:txEl>
                                          </p:spTgt>
                                        </p:tgtEl>
                                        <p:attrNameLst>
                                          <p:attrName>style.visibility</p:attrName>
                                        </p:attrNameLst>
                                      </p:cBhvr>
                                      <p:to>
                                        <p:strVal val="visible"/>
                                      </p:to>
                                    </p:set>
                                    <p:anim calcmode="lin" valueType="num">
                                      <p:cBhvr additive="base">
                                        <p:cTn id="7" dur="500" fill="hold"/>
                                        <p:tgtEl>
                                          <p:spTgt spid="4099">
                                            <p:txEl>
                                              <p:pRg st="5" end="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5" end="5"/>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099">
                                            <p:txEl>
                                              <p:pRg st="6" end="6"/>
                                            </p:txEl>
                                          </p:spTgt>
                                        </p:tgtEl>
                                        <p:attrNameLst>
                                          <p:attrName>style.visibility</p:attrName>
                                        </p:attrNameLst>
                                      </p:cBhvr>
                                      <p:to>
                                        <p:strVal val="visible"/>
                                      </p:to>
                                    </p:set>
                                    <p:anim calcmode="lin" valueType="num">
                                      <p:cBhvr additive="base">
                                        <p:cTn id="11" dur="500" fill="hold"/>
                                        <p:tgtEl>
                                          <p:spTgt spid="4099">
                                            <p:txEl>
                                              <p:pRg st="6" end="6"/>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099">
                                            <p:txEl>
                                              <p:pRg st="6" end="6"/>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099">
                                            <p:txEl>
                                              <p:pRg st="7" end="7"/>
                                            </p:txEl>
                                          </p:spTgt>
                                        </p:tgtEl>
                                        <p:attrNameLst>
                                          <p:attrName>style.visibility</p:attrName>
                                        </p:attrNameLst>
                                      </p:cBhvr>
                                      <p:to>
                                        <p:strVal val="visible"/>
                                      </p:to>
                                    </p:set>
                                    <p:anim calcmode="lin" valueType="num">
                                      <p:cBhvr additive="base">
                                        <p:cTn id="15" dur="500" fill="hold"/>
                                        <p:tgtEl>
                                          <p:spTgt spid="4099">
                                            <p:txEl>
                                              <p:pRg st="7" end="7"/>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099">
                                            <p:txEl>
                                              <p:pRg st="7" end="7"/>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099">
                                            <p:txEl>
                                              <p:pRg st="8" end="8"/>
                                            </p:txEl>
                                          </p:spTgt>
                                        </p:tgtEl>
                                        <p:attrNameLst>
                                          <p:attrName>style.visibility</p:attrName>
                                        </p:attrNameLst>
                                      </p:cBhvr>
                                      <p:to>
                                        <p:strVal val="visible"/>
                                      </p:to>
                                    </p:set>
                                    <p:anim calcmode="lin" valueType="num">
                                      <p:cBhvr additive="base">
                                        <p:cTn id="19" dur="500" fill="hold"/>
                                        <p:tgtEl>
                                          <p:spTgt spid="4099">
                                            <p:txEl>
                                              <p:pRg st="8" end="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9">
                                            <p:txEl>
                                              <p:pRg st="8" end="8"/>
                                            </p:txEl>
                                          </p:spTgt>
                                        </p:tgtEl>
                                        <p:attrNameLst>
                                          <p:attrName>ppt_y</p:attrName>
                                        </p:attrNameLst>
                                      </p:cBhvr>
                                      <p:tavLst>
                                        <p:tav tm="0">
                                          <p:val>
                                            <p:strVal val="#ppt_y"/>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61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P spid="6" grpId="0" animBg="1"/>
      <p:bldP spid="9" grpId="0" animBg="1"/>
      <p:bldP spid="615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p:txBody>
          <a:bodyPr/>
          <a:lstStyle/>
          <a:p>
            <a:pPr>
              <a:defRPr/>
            </a:pPr>
            <a:fld id="{9989440F-77E1-47E0-A2BF-B66ED684F967}" type="slidenum">
              <a:rPr lang="en-US" altLang="zh-CN" smtClean="0"/>
              <a:pPr>
                <a:defRPr/>
              </a:pPr>
              <a:t>50</a:t>
            </a:fld>
            <a:r>
              <a:rPr lang="en-US" altLang="zh-CN" dirty="0" smtClean="0"/>
              <a:t>/85</a:t>
            </a:r>
            <a:endParaRPr lang="en-US" altLang="zh-CN" dirty="0"/>
          </a:p>
        </p:txBody>
      </p:sp>
      <p:sp>
        <p:nvSpPr>
          <p:cNvPr id="50179" name="Rectangle 3"/>
          <p:cNvSpPr>
            <a:spLocks noGrp="1" noChangeArrowheads="1"/>
          </p:cNvSpPr>
          <p:nvPr>
            <p:ph type="body" idx="4294967295"/>
          </p:nvPr>
        </p:nvSpPr>
        <p:spPr>
          <a:xfrm>
            <a:off x="179388" y="908050"/>
            <a:ext cx="7772400" cy="914400"/>
          </a:xfrm>
        </p:spPr>
        <p:txBody>
          <a:bodyPr/>
          <a:lstStyle/>
          <a:p>
            <a:pPr eaLnBrk="1" hangingPunct="1"/>
            <a:r>
              <a:rPr lang="zh-CN" altLang="en-US" smtClean="0">
                <a:solidFill>
                  <a:srgbClr val="FF0000"/>
                </a:solidFill>
                <a:ea typeface="黑体" pitchFamily="49" charset="-122"/>
              </a:rPr>
              <a:t>机器人系统的基本结构</a:t>
            </a:r>
          </a:p>
        </p:txBody>
      </p:sp>
      <p:grpSp>
        <p:nvGrpSpPr>
          <p:cNvPr id="50181" name="Group 75"/>
          <p:cNvGrpSpPr>
            <a:grpSpLocks/>
          </p:cNvGrpSpPr>
          <p:nvPr/>
        </p:nvGrpSpPr>
        <p:grpSpPr bwMode="auto">
          <a:xfrm>
            <a:off x="2124075" y="1700213"/>
            <a:ext cx="5334000" cy="4724400"/>
            <a:chOff x="1344" y="960"/>
            <a:chExt cx="3360" cy="2976"/>
          </a:xfrm>
        </p:grpSpPr>
        <p:sp>
          <p:nvSpPr>
            <p:cNvPr id="50182" name="Rectangle 25"/>
            <p:cNvSpPr>
              <a:spLocks noChangeArrowheads="1"/>
            </p:cNvSpPr>
            <p:nvPr/>
          </p:nvSpPr>
          <p:spPr bwMode="auto">
            <a:xfrm>
              <a:off x="3312" y="1104"/>
              <a:ext cx="1200"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solidFill>
                  <a:schemeClr val="hlink"/>
                </a:solidFill>
                <a:latin typeface="黑体" panose="02010609060101010101" pitchFamily="49" charset="-122"/>
                <a:ea typeface="黑体" panose="02010609060101010101" pitchFamily="49" charset="-122"/>
              </a:endParaRPr>
            </a:p>
          </p:txBody>
        </p:sp>
        <p:sp>
          <p:nvSpPr>
            <p:cNvPr id="50183" name="Rectangle 5"/>
            <p:cNvSpPr>
              <a:spLocks noChangeArrowheads="1"/>
            </p:cNvSpPr>
            <p:nvPr/>
          </p:nvSpPr>
          <p:spPr bwMode="auto">
            <a:xfrm>
              <a:off x="1344" y="1104"/>
              <a:ext cx="1200" cy="76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solidFill>
                  <a:schemeClr val="hlink"/>
                </a:solidFill>
                <a:latin typeface="黑体" panose="02010609060101010101" pitchFamily="49" charset="-122"/>
                <a:ea typeface="黑体" panose="02010609060101010101" pitchFamily="49" charset="-122"/>
              </a:endParaRPr>
            </a:p>
          </p:txBody>
        </p:sp>
        <p:sp>
          <p:nvSpPr>
            <p:cNvPr id="50184" name="Text Box 6"/>
            <p:cNvSpPr txBox="1">
              <a:spLocks noChangeArrowheads="1"/>
            </p:cNvSpPr>
            <p:nvPr/>
          </p:nvSpPr>
          <p:spPr bwMode="auto">
            <a:xfrm>
              <a:off x="1392" y="1152"/>
              <a:ext cx="864" cy="14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关节式机械系统</a:t>
              </a:r>
            </a:p>
          </p:txBody>
        </p:sp>
        <p:sp>
          <p:nvSpPr>
            <p:cNvPr id="50185" name="Text Box 7"/>
            <p:cNvSpPr txBox="1">
              <a:spLocks noChangeArrowheads="1"/>
            </p:cNvSpPr>
            <p:nvPr/>
          </p:nvSpPr>
          <p:spPr bwMode="auto">
            <a:xfrm>
              <a:off x="1392" y="1392"/>
              <a:ext cx="864" cy="14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变速机构</a:t>
              </a:r>
            </a:p>
          </p:txBody>
        </p:sp>
        <p:sp>
          <p:nvSpPr>
            <p:cNvPr id="50186" name="Text Box 8"/>
            <p:cNvSpPr txBox="1">
              <a:spLocks noChangeArrowheads="1"/>
            </p:cNvSpPr>
            <p:nvPr/>
          </p:nvSpPr>
          <p:spPr bwMode="auto">
            <a:xfrm>
              <a:off x="1392" y="1632"/>
              <a:ext cx="864" cy="14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执行装置</a:t>
              </a:r>
            </a:p>
          </p:txBody>
        </p:sp>
        <p:sp>
          <p:nvSpPr>
            <p:cNvPr id="50187" name="Line 9"/>
            <p:cNvSpPr>
              <a:spLocks noChangeShapeType="1"/>
            </p:cNvSpPr>
            <p:nvPr/>
          </p:nvSpPr>
          <p:spPr bwMode="auto">
            <a:xfrm>
              <a:off x="1824" y="1296"/>
              <a:ext cx="0" cy="96"/>
            </a:xfrm>
            <a:prstGeom prst="line">
              <a:avLst/>
            </a:prstGeom>
            <a:noFill/>
            <a:ln w="190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188" name="Line 10"/>
            <p:cNvSpPr>
              <a:spLocks noChangeShapeType="1"/>
            </p:cNvSpPr>
            <p:nvPr/>
          </p:nvSpPr>
          <p:spPr bwMode="auto">
            <a:xfrm>
              <a:off x="1824" y="1536"/>
              <a:ext cx="0" cy="96"/>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189" name="Text Box 11"/>
            <p:cNvSpPr txBox="1">
              <a:spLocks noChangeArrowheads="1"/>
            </p:cNvSpPr>
            <p:nvPr/>
          </p:nvSpPr>
          <p:spPr bwMode="auto">
            <a:xfrm>
              <a:off x="2302" y="1152"/>
              <a:ext cx="25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内传感器</a:t>
              </a:r>
            </a:p>
          </p:txBody>
        </p:sp>
        <p:sp>
          <p:nvSpPr>
            <p:cNvPr id="50190" name="Line 12"/>
            <p:cNvSpPr>
              <a:spLocks noChangeShapeType="1"/>
            </p:cNvSpPr>
            <p:nvPr/>
          </p:nvSpPr>
          <p:spPr bwMode="auto">
            <a:xfrm>
              <a:off x="2304" y="1104"/>
              <a:ext cx="0" cy="768"/>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191" name="Rectangle 13"/>
            <p:cNvSpPr>
              <a:spLocks noChangeArrowheads="1"/>
            </p:cNvSpPr>
            <p:nvPr/>
          </p:nvSpPr>
          <p:spPr bwMode="auto">
            <a:xfrm>
              <a:off x="3312" y="1104"/>
              <a:ext cx="1200" cy="76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solidFill>
                  <a:schemeClr val="hlink"/>
                </a:solidFill>
                <a:latin typeface="黑体" panose="02010609060101010101" pitchFamily="49" charset="-122"/>
                <a:ea typeface="黑体" panose="02010609060101010101" pitchFamily="49" charset="-122"/>
              </a:endParaRPr>
            </a:p>
          </p:txBody>
        </p:sp>
        <p:sp>
          <p:nvSpPr>
            <p:cNvPr id="50192" name="Text Box 14"/>
            <p:cNvSpPr txBox="1">
              <a:spLocks noChangeArrowheads="1"/>
            </p:cNvSpPr>
            <p:nvPr/>
          </p:nvSpPr>
          <p:spPr bwMode="auto">
            <a:xfrm>
              <a:off x="3600" y="1104"/>
              <a:ext cx="86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机器人模型</a:t>
              </a:r>
            </a:p>
          </p:txBody>
        </p:sp>
        <p:sp>
          <p:nvSpPr>
            <p:cNvPr id="50193" name="Text Box 15"/>
            <p:cNvSpPr txBox="1">
              <a:spLocks noChangeArrowheads="1"/>
            </p:cNvSpPr>
            <p:nvPr/>
          </p:nvSpPr>
          <p:spPr bwMode="auto">
            <a:xfrm>
              <a:off x="3600" y="1296"/>
              <a:ext cx="86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环境模型</a:t>
              </a:r>
            </a:p>
          </p:txBody>
        </p:sp>
        <p:sp>
          <p:nvSpPr>
            <p:cNvPr id="50194" name="Text Box 16"/>
            <p:cNvSpPr txBox="1">
              <a:spLocks noChangeArrowheads="1"/>
            </p:cNvSpPr>
            <p:nvPr/>
          </p:nvSpPr>
          <p:spPr bwMode="auto">
            <a:xfrm>
              <a:off x="3600" y="1488"/>
              <a:ext cx="86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工作任务</a:t>
              </a:r>
            </a:p>
          </p:txBody>
        </p:sp>
        <p:sp>
          <p:nvSpPr>
            <p:cNvPr id="50195" name="Text Box 19"/>
            <p:cNvSpPr txBox="1">
              <a:spLocks noChangeArrowheads="1"/>
            </p:cNvSpPr>
            <p:nvPr/>
          </p:nvSpPr>
          <p:spPr bwMode="auto">
            <a:xfrm>
              <a:off x="3319" y="1200"/>
              <a:ext cx="271"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lIns="0" tIns="0" rIns="0" bIns="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400">
                  <a:solidFill>
                    <a:schemeClr val="hlink"/>
                  </a:solidFill>
                  <a:latin typeface="黑体" panose="02010609060101010101" pitchFamily="49" charset="-122"/>
                  <a:ea typeface="黑体" panose="02010609060101010101" pitchFamily="49" charset="-122"/>
                </a:rPr>
                <a:t> </a:t>
              </a:r>
              <a:r>
                <a:rPr lang="zh-CN" altLang="en-US" sz="1400">
                  <a:solidFill>
                    <a:schemeClr val="hlink"/>
                  </a:solidFill>
                  <a:latin typeface="黑体" panose="02010609060101010101" pitchFamily="49" charset="-122"/>
                  <a:ea typeface="黑体" panose="02010609060101010101" pitchFamily="49" charset="-122"/>
                </a:rPr>
                <a:t>控制器</a:t>
              </a:r>
              <a:r>
                <a:rPr lang="en-US" altLang="zh-CN" sz="1400">
                  <a:solidFill>
                    <a:schemeClr val="hlink"/>
                  </a:solidFill>
                  <a:latin typeface="黑体" panose="02010609060101010101" pitchFamily="49" charset="-122"/>
                  <a:ea typeface="黑体" panose="02010609060101010101" pitchFamily="49" charset="-122"/>
                </a:rPr>
                <a:t>(</a:t>
              </a:r>
              <a:r>
                <a:rPr lang="zh-CN" altLang="en-US" sz="1400">
                  <a:solidFill>
                    <a:schemeClr val="hlink"/>
                  </a:solidFill>
                  <a:latin typeface="黑体" panose="02010609060101010101" pitchFamily="49" charset="-122"/>
                  <a:ea typeface="黑体" panose="02010609060101010101" pitchFamily="49" charset="-122"/>
                </a:rPr>
                <a:t>计算机</a:t>
              </a:r>
              <a:r>
                <a:rPr lang="en-US" altLang="zh-CN" sz="1400">
                  <a:solidFill>
                    <a:schemeClr val="hlink"/>
                  </a:solidFill>
                  <a:latin typeface="黑体" panose="02010609060101010101" pitchFamily="49" charset="-122"/>
                  <a:ea typeface="黑体" panose="02010609060101010101" pitchFamily="49" charset="-122"/>
                </a:rPr>
                <a:t>)</a:t>
              </a:r>
            </a:p>
          </p:txBody>
        </p:sp>
        <p:sp>
          <p:nvSpPr>
            <p:cNvPr id="50196" name="Line 20"/>
            <p:cNvSpPr>
              <a:spLocks noChangeShapeType="1"/>
            </p:cNvSpPr>
            <p:nvPr/>
          </p:nvSpPr>
          <p:spPr bwMode="auto">
            <a:xfrm>
              <a:off x="3600" y="1104"/>
              <a:ext cx="0" cy="768"/>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197" name="Text Box 22"/>
            <p:cNvSpPr txBox="1">
              <a:spLocks noChangeArrowheads="1"/>
            </p:cNvSpPr>
            <p:nvPr/>
          </p:nvSpPr>
          <p:spPr bwMode="auto">
            <a:xfrm>
              <a:off x="3600" y="1680"/>
              <a:ext cx="86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控制算法</a:t>
              </a:r>
            </a:p>
          </p:txBody>
        </p:sp>
        <p:sp>
          <p:nvSpPr>
            <p:cNvPr id="50198" name="Line 24"/>
            <p:cNvSpPr>
              <a:spLocks noChangeShapeType="1"/>
            </p:cNvSpPr>
            <p:nvPr/>
          </p:nvSpPr>
          <p:spPr bwMode="auto">
            <a:xfrm>
              <a:off x="3600" y="1296"/>
              <a:ext cx="91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199" name="Line 26"/>
            <p:cNvSpPr>
              <a:spLocks noChangeShapeType="1"/>
            </p:cNvSpPr>
            <p:nvPr/>
          </p:nvSpPr>
          <p:spPr bwMode="auto">
            <a:xfrm>
              <a:off x="3600" y="1488"/>
              <a:ext cx="91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00" name="Line 27"/>
            <p:cNvSpPr>
              <a:spLocks noChangeShapeType="1"/>
            </p:cNvSpPr>
            <p:nvPr/>
          </p:nvSpPr>
          <p:spPr bwMode="auto">
            <a:xfrm>
              <a:off x="3600" y="1680"/>
              <a:ext cx="912"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01" name="Rectangle 29"/>
            <p:cNvSpPr>
              <a:spLocks noChangeArrowheads="1"/>
            </p:cNvSpPr>
            <p:nvPr/>
          </p:nvSpPr>
          <p:spPr bwMode="auto">
            <a:xfrm>
              <a:off x="1344" y="2400"/>
              <a:ext cx="1200" cy="576"/>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solidFill>
                  <a:schemeClr val="hlink"/>
                </a:solidFill>
                <a:latin typeface="黑体" panose="02010609060101010101" pitchFamily="49" charset="-122"/>
                <a:ea typeface="黑体" panose="02010609060101010101" pitchFamily="49" charset="-122"/>
              </a:endParaRPr>
            </a:p>
          </p:txBody>
        </p:sp>
        <p:sp>
          <p:nvSpPr>
            <p:cNvPr id="50202" name="Text Box 30"/>
            <p:cNvSpPr txBox="1">
              <a:spLocks noChangeArrowheads="1"/>
            </p:cNvSpPr>
            <p:nvPr/>
          </p:nvSpPr>
          <p:spPr bwMode="auto">
            <a:xfrm>
              <a:off x="1416" y="2592"/>
              <a:ext cx="86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800" dirty="0">
                  <a:solidFill>
                    <a:schemeClr val="hlink"/>
                  </a:solidFill>
                  <a:latin typeface="黑体" panose="02010609060101010101" pitchFamily="49" charset="-122"/>
                  <a:ea typeface="黑体" panose="02010609060101010101" pitchFamily="49" charset="-122"/>
                </a:rPr>
                <a:t>环境</a:t>
              </a:r>
            </a:p>
          </p:txBody>
        </p:sp>
        <p:sp>
          <p:nvSpPr>
            <p:cNvPr id="50203" name="Text Box 35"/>
            <p:cNvSpPr txBox="1">
              <a:spLocks noChangeArrowheads="1"/>
            </p:cNvSpPr>
            <p:nvPr/>
          </p:nvSpPr>
          <p:spPr bwMode="auto">
            <a:xfrm>
              <a:off x="2302" y="2448"/>
              <a:ext cx="25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外传感器</a:t>
              </a:r>
            </a:p>
          </p:txBody>
        </p:sp>
        <p:sp>
          <p:nvSpPr>
            <p:cNvPr id="50204" name="Line 36"/>
            <p:cNvSpPr>
              <a:spLocks noChangeShapeType="1"/>
            </p:cNvSpPr>
            <p:nvPr/>
          </p:nvSpPr>
          <p:spPr bwMode="auto">
            <a:xfrm>
              <a:off x="2304" y="2400"/>
              <a:ext cx="0" cy="576"/>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05" name="Rectangle 37"/>
            <p:cNvSpPr>
              <a:spLocks noChangeArrowheads="1"/>
            </p:cNvSpPr>
            <p:nvPr/>
          </p:nvSpPr>
          <p:spPr bwMode="auto">
            <a:xfrm>
              <a:off x="3312" y="2400"/>
              <a:ext cx="1200" cy="576"/>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solidFill>
                  <a:schemeClr val="hlink"/>
                </a:solidFill>
                <a:latin typeface="黑体" panose="02010609060101010101" pitchFamily="49" charset="-122"/>
                <a:ea typeface="黑体" panose="02010609060101010101" pitchFamily="49" charset="-122"/>
              </a:endParaRPr>
            </a:p>
          </p:txBody>
        </p:sp>
        <p:sp>
          <p:nvSpPr>
            <p:cNvPr id="50206" name="Text Box 38"/>
            <p:cNvSpPr txBox="1">
              <a:spLocks noChangeArrowheads="1"/>
            </p:cNvSpPr>
            <p:nvPr/>
          </p:nvSpPr>
          <p:spPr bwMode="auto">
            <a:xfrm>
              <a:off x="3504" y="2592"/>
              <a:ext cx="86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800" dirty="0">
                  <a:solidFill>
                    <a:schemeClr val="hlink"/>
                  </a:solidFill>
                  <a:latin typeface="黑体" panose="02010609060101010101" pitchFamily="49" charset="-122"/>
                  <a:ea typeface="黑体" panose="02010609060101010101" pitchFamily="49" charset="-122"/>
                </a:rPr>
                <a:t>任务</a:t>
              </a:r>
            </a:p>
          </p:txBody>
        </p:sp>
        <p:sp>
          <p:nvSpPr>
            <p:cNvPr id="50207" name="Line 39"/>
            <p:cNvSpPr>
              <a:spLocks noChangeShapeType="1"/>
            </p:cNvSpPr>
            <p:nvPr/>
          </p:nvSpPr>
          <p:spPr bwMode="auto">
            <a:xfrm flipV="1">
              <a:off x="3888" y="1872"/>
              <a:ext cx="0" cy="52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08" name="Text Box 40"/>
            <p:cNvSpPr txBox="1">
              <a:spLocks noChangeArrowheads="1"/>
            </p:cNvSpPr>
            <p:nvPr/>
          </p:nvSpPr>
          <p:spPr bwMode="auto">
            <a:xfrm>
              <a:off x="2496" y="1152"/>
              <a:ext cx="86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内传感信息</a:t>
              </a:r>
            </a:p>
          </p:txBody>
        </p:sp>
        <p:sp>
          <p:nvSpPr>
            <p:cNvPr id="50209" name="Line 41"/>
            <p:cNvSpPr>
              <a:spLocks noChangeShapeType="1"/>
            </p:cNvSpPr>
            <p:nvPr/>
          </p:nvSpPr>
          <p:spPr bwMode="auto">
            <a:xfrm>
              <a:off x="1584" y="1872"/>
              <a:ext cx="0" cy="528"/>
            </a:xfrm>
            <a:prstGeom prst="line">
              <a:avLst/>
            </a:prstGeom>
            <a:noFill/>
            <a:ln w="28575">
              <a:solidFill>
                <a:srgbClr val="FF99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10" name="Line 42"/>
            <p:cNvSpPr>
              <a:spLocks noChangeShapeType="1"/>
            </p:cNvSpPr>
            <p:nvPr/>
          </p:nvSpPr>
          <p:spPr bwMode="auto">
            <a:xfrm flipV="1">
              <a:off x="2112" y="1872"/>
              <a:ext cx="0" cy="528"/>
            </a:xfrm>
            <a:prstGeom prst="line">
              <a:avLst/>
            </a:prstGeom>
            <a:noFill/>
            <a:ln w="28575">
              <a:solidFill>
                <a:srgbClr val="FF99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11" name="Text Box 43"/>
            <p:cNvSpPr txBox="1">
              <a:spLocks noChangeArrowheads="1"/>
            </p:cNvSpPr>
            <p:nvPr/>
          </p:nvSpPr>
          <p:spPr bwMode="auto">
            <a:xfrm>
              <a:off x="1440" y="2064"/>
              <a:ext cx="86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交互作用</a:t>
              </a:r>
            </a:p>
          </p:txBody>
        </p:sp>
        <p:sp>
          <p:nvSpPr>
            <p:cNvPr id="50212" name="Line 44"/>
            <p:cNvSpPr>
              <a:spLocks noChangeShapeType="1"/>
            </p:cNvSpPr>
            <p:nvPr/>
          </p:nvSpPr>
          <p:spPr bwMode="auto">
            <a:xfrm>
              <a:off x="1824" y="960"/>
              <a:ext cx="0" cy="144"/>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13" name="Line 45"/>
            <p:cNvSpPr>
              <a:spLocks noChangeShapeType="1"/>
            </p:cNvSpPr>
            <p:nvPr/>
          </p:nvSpPr>
          <p:spPr bwMode="auto">
            <a:xfrm>
              <a:off x="1824" y="960"/>
              <a:ext cx="1584"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14" name="Line 46"/>
            <p:cNvSpPr>
              <a:spLocks noChangeShapeType="1"/>
            </p:cNvSpPr>
            <p:nvPr/>
          </p:nvSpPr>
          <p:spPr bwMode="auto">
            <a:xfrm>
              <a:off x="3408" y="960"/>
              <a:ext cx="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15" name="Line 47"/>
            <p:cNvSpPr>
              <a:spLocks noChangeShapeType="1"/>
            </p:cNvSpPr>
            <p:nvPr/>
          </p:nvSpPr>
          <p:spPr bwMode="auto">
            <a:xfrm>
              <a:off x="2544" y="1344"/>
              <a:ext cx="768" cy="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16" name="Line 48"/>
            <p:cNvSpPr>
              <a:spLocks noChangeShapeType="1"/>
            </p:cNvSpPr>
            <p:nvPr/>
          </p:nvSpPr>
          <p:spPr bwMode="auto">
            <a:xfrm>
              <a:off x="2832" y="1680"/>
              <a:ext cx="480" cy="0"/>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17" name="Line 49"/>
            <p:cNvSpPr>
              <a:spLocks noChangeShapeType="1"/>
            </p:cNvSpPr>
            <p:nvPr/>
          </p:nvSpPr>
          <p:spPr bwMode="auto">
            <a:xfrm>
              <a:off x="2832" y="1680"/>
              <a:ext cx="0" cy="105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18" name="Line 50"/>
            <p:cNvSpPr>
              <a:spLocks noChangeShapeType="1"/>
            </p:cNvSpPr>
            <p:nvPr/>
          </p:nvSpPr>
          <p:spPr bwMode="auto">
            <a:xfrm flipH="1">
              <a:off x="2544" y="2736"/>
              <a:ext cx="288"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19" name="Text Box 51"/>
            <p:cNvSpPr txBox="1">
              <a:spLocks noChangeArrowheads="1"/>
            </p:cNvSpPr>
            <p:nvPr/>
          </p:nvSpPr>
          <p:spPr bwMode="auto">
            <a:xfrm>
              <a:off x="2830" y="1824"/>
              <a:ext cx="25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400">
                  <a:solidFill>
                    <a:schemeClr val="hlink"/>
                  </a:solidFill>
                  <a:latin typeface="黑体" panose="02010609060101010101" pitchFamily="49" charset="-122"/>
                  <a:ea typeface="黑体" panose="02010609060101010101" pitchFamily="49" charset="-122"/>
                </a:rPr>
                <a:t>  </a:t>
              </a:r>
              <a:r>
                <a:rPr lang="zh-CN" altLang="en-US" sz="1400">
                  <a:solidFill>
                    <a:schemeClr val="hlink"/>
                  </a:solidFill>
                  <a:latin typeface="黑体" panose="02010609060101010101" pitchFamily="49" charset="-122"/>
                  <a:ea typeface="黑体" panose="02010609060101010101" pitchFamily="49" charset="-122"/>
                </a:rPr>
                <a:t>外传感信息</a:t>
              </a:r>
            </a:p>
          </p:txBody>
        </p:sp>
        <p:sp>
          <p:nvSpPr>
            <p:cNvPr id="50220" name="Text Box 53"/>
            <p:cNvSpPr txBox="1">
              <a:spLocks noChangeArrowheads="1"/>
            </p:cNvSpPr>
            <p:nvPr/>
          </p:nvSpPr>
          <p:spPr bwMode="auto">
            <a:xfrm>
              <a:off x="3840" y="2064"/>
              <a:ext cx="86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54000" tIns="10800" rIns="54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400">
                  <a:solidFill>
                    <a:schemeClr val="hlink"/>
                  </a:solidFill>
                  <a:latin typeface="黑体" panose="02010609060101010101" pitchFamily="49" charset="-122"/>
                  <a:ea typeface="黑体" panose="02010609060101010101" pitchFamily="49" charset="-122"/>
                </a:rPr>
                <a:t>计算机语言</a:t>
              </a:r>
            </a:p>
          </p:txBody>
        </p:sp>
        <p:sp>
          <p:nvSpPr>
            <p:cNvPr id="50221" name="Text Box 55"/>
            <p:cNvSpPr txBox="1">
              <a:spLocks noChangeArrowheads="1"/>
            </p:cNvSpPr>
            <p:nvPr/>
          </p:nvSpPr>
          <p:spPr bwMode="auto">
            <a:xfrm>
              <a:off x="1344" y="3552"/>
              <a:ext cx="336" cy="169"/>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600" dirty="0" smtClean="0">
                  <a:solidFill>
                    <a:schemeClr val="hlink"/>
                  </a:solidFill>
                  <a:latin typeface="黑体" panose="02010609060101010101" pitchFamily="49" charset="-122"/>
                  <a:ea typeface="黑体" panose="02010609060101010101" pitchFamily="49" charset="-122"/>
                </a:rPr>
                <a:t>任务</a:t>
              </a:r>
              <a:endParaRPr lang="zh-CN" altLang="en-US" sz="1600" dirty="0">
                <a:solidFill>
                  <a:schemeClr val="hlink"/>
                </a:solidFill>
                <a:latin typeface="黑体" panose="02010609060101010101" pitchFamily="49" charset="-122"/>
                <a:ea typeface="黑体" panose="02010609060101010101" pitchFamily="49" charset="-122"/>
              </a:endParaRPr>
            </a:p>
          </p:txBody>
        </p:sp>
        <p:sp>
          <p:nvSpPr>
            <p:cNvPr id="50222" name="Text Box 56"/>
            <p:cNvSpPr txBox="1">
              <a:spLocks noChangeArrowheads="1"/>
            </p:cNvSpPr>
            <p:nvPr/>
          </p:nvSpPr>
          <p:spPr bwMode="auto">
            <a:xfrm>
              <a:off x="2016" y="3552"/>
              <a:ext cx="480" cy="169"/>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a:solidFill>
                    <a:schemeClr val="hlink"/>
                  </a:solidFill>
                  <a:latin typeface="黑体" panose="02010609060101010101" pitchFamily="49" charset="-122"/>
                  <a:ea typeface="黑体" panose="02010609060101010101" pitchFamily="49" charset="-122"/>
                </a:rPr>
                <a:t> </a:t>
              </a:r>
              <a:r>
                <a:rPr lang="zh-CN" altLang="en-US" sz="1600">
                  <a:solidFill>
                    <a:schemeClr val="hlink"/>
                  </a:solidFill>
                  <a:latin typeface="黑体" panose="02010609060101010101" pitchFamily="49" charset="-122"/>
                  <a:ea typeface="黑体" panose="02010609060101010101" pitchFamily="49" charset="-122"/>
                </a:rPr>
                <a:t>控制器</a:t>
              </a:r>
            </a:p>
          </p:txBody>
        </p:sp>
        <p:sp>
          <p:nvSpPr>
            <p:cNvPr id="50223" name="Text Box 57"/>
            <p:cNvSpPr txBox="1">
              <a:spLocks noChangeArrowheads="1"/>
            </p:cNvSpPr>
            <p:nvPr/>
          </p:nvSpPr>
          <p:spPr bwMode="auto">
            <a:xfrm>
              <a:off x="2832" y="3552"/>
              <a:ext cx="624" cy="169"/>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a:solidFill>
                    <a:schemeClr val="hlink"/>
                  </a:solidFill>
                  <a:latin typeface="黑体" panose="02010609060101010101" pitchFamily="49" charset="-122"/>
                  <a:ea typeface="黑体" panose="02010609060101010101" pitchFamily="49" charset="-122"/>
                </a:rPr>
                <a:t> </a:t>
              </a:r>
              <a:r>
                <a:rPr lang="zh-CN" altLang="en-US" sz="1600">
                  <a:solidFill>
                    <a:schemeClr val="hlink"/>
                  </a:solidFill>
                  <a:latin typeface="黑体" panose="02010609060101010101" pitchFamily="49" charset="-122"/>
                  <a:ea typeface="黑体" panose="02010609060101010101" pitchFamily="49" charset="-122"/>
                </a:rPr>
                <a:t>执行机构</a:t>
              </a:r>
            </a:p>
          </p:txBody>
        </p:sp>
        <p:sp>
          <p:nvSpPr>
            <p:cNvPr id="50224" name="Text Box 58"/>
            <p:cNvSpPr txBox="1">
              <a:spLocks noChangeArrowheads="1"/>
            </p:cNvSpPr>
            <p:nvPr/>
          </p:nvSpPr>
          <p:spPr bwMode="auto">
            <a:xfrm>
              <a:off x="3792" y="3552"/>
              <a:ext cx="336" cy="169"/>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1600" dirty="0" smtClean="0">
                  <a:solidFill>
                    <a:schemeClr val="hlink"/>
                  </a:solidFill>
                  <a:latin typeface="黑体" panose="02010609060101010101" pitchFamily="49" charset="-122"/>
                  <a:ea typeface="黑体" panose="02010609060101010101" pitchFamily="49" charset="-122"/>
                </a:rPr>
                <a:t>环境</a:t>
              </a:r>
              <a:endParaRPr lang="zh-CN" altLang="en-US" sz="1600" dirty="0">
                <a:solidFill>
                  <a:schemeClr val="hlink"/>
                </a:solidFill>
                <a:latin typeface="黑体" panose="02010609060101010101" pitchFamily="49" charset="-122"/>
                <a:ea typeface="黑体" panose="02010609060101010101" pitchFamily="49" charset="-122"/>
              </a:endParaRPr>
            </a:p>
          </p:txBody>
        </p:sp>
        <p:sp>
          <p:nvSpPr>
            <p:cNvPr id="50225" name="Line 59"/>
            <p:cNvSpPr>
              <a:spLocks noChangeShapeType="1"/>
            </p:cNvSpPr>
            <p:nvPr/>
          </p:nvSpPr>
          <p:spPr bwMode="auto">
            <a:xfrm>
              <a:off x="2496" y="3641"/>
              <a:ext cx="33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26" name="Line 60"/>
            <p:cNvSpPr>
              <a:spLocks noChangeShapeType="1"/>
            </p:cNvSpPr>
            <p:nvPr/>
          </p:nvSpPr>
          <p:spPr bwMode="auto">
            <a:xfrm>
              <a:off x="1680" y="3641"/>
              <a:ext cx="33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27" name="Line 61"/>
            <p:cNvSpPr>
              <a:spLocks noChangeShapeType="1"/>
            </p:cNvSpPr>
            <p:nvPr/>
          </p:nvSpPr>
          <p:spPr bwMode="auto">
            <a:xfrm>
              <a:off x="3456" y="3641"/>
              <a:ext cx="33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28" name="Line 62"/>
            <p:cNvSpPr>
              <a:spLocks noChangeShapeType="1"/>
            </p:cNvSpPr>
            <p:nvPr/>
          </p:nvSpPr>
          <p:spPr bwMode="auto">
            <a:xfrm>
              <a:off x="4128" y="3641"/>
              <a:ext cx="336"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29" name="Line 63"/>
            <p:cNvSpPr>
              <a:spLocks noChangeShapeType="1"/>
            </p:cNvSpPr>
            <p:nvPr/>
          </p:nvSpPr>
          <p:spPr bwMode="auto">
            <a:xfrm flipV="1">
              <a:off x="2976" y="3360"/>
              <a:ext cx="0" cy="19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30" name="Line 64"/>
            <p:cNvSpPr>
              <a:spLocks noChangeShapeType="1"/>
            </p:cNvSpPr>
            <p:nvPr/>
          </p:nvSpPr>
          <p:spPr bwMode="auto">
            <a:xfrm flipH="1">
              <a:off x="2208" y="3360"/>
              <a:ext cx="76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31" name="Line 65"/>
            <p:cNvSpPr>
              <a:spLocks noChangeShapeType="1"/>
            </p:cNvSpPr>
            <p:nvPr/>
          </p:nvSpPr>
          <p:spPr bwMode="auto">
            <a:xfrm>
              <a:off x="2208" y="3360"/>
              <a:ext cx="0" cy="1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32" name="Line 66"/>
            <p:cNvSpPr>
              <a:spLocks noChangeShapeType="1"/>
            </p:cNvSpPr>
            <p:nvPr/>
          </p:nvSpPr>
          <p:spPr bwMode="auto">
            <a:xfrm flipV="1">
              <a:off x="3984" y="3360"/>
              <a:ext cx="0" cy="19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33" name="Line 67"/>
            <p:cNvSpPr>
              <a:spLocks noChangeShapeType="1"/>
            </p:cNvSpPr>
            <p:nvPr/>
          </p:nvSpPr>
          <p:spPr bwMode="auto">
            <a:xfrm flipH="1">
              <a:off x="3216" y="3360"/>
              <a:ext cx="76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34" name="Line 68"/>
            <p:cNvSpPr>
              <a:spLocks noChangeShapeType="1"/>
            </p:cNvSpPr>
            <p:nvPr/>
          </p:nvSpPr>
          <p:spPr bwMode="auto">
            <a:xfrm>
              <a:off x="3216" y="3360"/>
              <a:ext cx="0" cy="1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35" name="Line 69"/>
            <p:cNvSpPr>
              <a:spLocks noChangeShapeType="1"/>
            </p:cNvSpPr>
            <p:nvPr/>
          </p:nvSpPr>
          <p:spPr bwMode="auto">
            <a:xfrm>
              <a:off x="4272" y="3648"/>
              <a:ext cx="0" cy="2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36" name="Line 70"/>
            <p:cNvSpPr>
              <a:spLocks noChangeShapeType="1"/>
            </p:cNvSpPr>
            <p:nvPr/>
          </p:nvSpPr>
          <p:spPr bwMode="auto">
            <a:xfrm flipH="1" flipV="1">
              <a:off x="2208" y="3936"/>
              <a:ext cx="206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37" name="Line 71"/>
            <p:cNvSpPr>
              <a:spLocks noChangeShapeType="1"/>
            </p:cNvSpPr>
            <p:nvPr/>
          </p:nvSpPr>
          <p:spPr bwMode="auto">
            <a:xfrm flipV="1">
              <a:off x="2208" y="3696"/>
              <a:ext cx="0" cy="24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黑体" panose="02010609060101010101" pitchFamily="49" charset="-122"/>
                <a:ea typeface="黑体" panose="02010609060101010101" pitchFamily="49" charset="-122"/>
              </a:endParaRPr>
            </a:p>
          </p:txBody>
        </p:sp>
        <p:sp>
          <p:nvSpPr>
            <p:cNvPr id="50238" name="Rectangle 72"/>
            <p:cNvSpPr>
              <a:spLocks noChangeArrowheads="1"/>
            </p:cNvSpPr>
            <p:nvPr/>
          </p:nvSpPr>
          <p:spPr bwMode="auto">
            <a:xfrm>
              <a:off x="2256" y="336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a:solidFill>
                    <a:schemeClr val="hlink"/>
                  </a:solidFill>
                  <a:latin typeface="黑体" panose="02010609060101010101" pitchFamily="49" charset="-122"/>
                  <a:ea typeface="黑体" panose="02010609060101010101" pitchFamily="49" charset="-122"/>
                </a:rPr>
                <a:t>内传感信息</a:t>
              </a:r>
            </a:p>
          </p:txBody>
        </p:sp>
        <p:sp>
          <p:nvSpPr>
            <p:cNvPr id="50239" name="Rectangle 73"/>
            <p:cNvSpPr>
              <a:spLocks noChangeArrowheads="1"/>
            </p:cNvSpPr>
            <p:nvPr/>
          </p:nvSpPr>
          <p:spPr bwMode="auto">
            <a:xfrm>
              <a:off x="2784" y="3744"/>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a:solidFill>
                    <a:schemeClr val="hlink"/>
                  </a:solidFill>
                  <a:latin typeface="黑体" panose="02010609060101010101" pitchFamily="49" charset="-122"/>
                  <a:ea typeface="黑体" panose="02010609060101010101" pitchFamily="49" charset="-122"/>
                </a:rPr>
                <a:t>外传感信息</a:t>
              </a: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3"/>
          <p:cNvSpPr>
            <a:spLocks noGrp="1"/>
          </p:cNvSpPr>
          <p:nvPr>
            <p:ph type="sldNum" sz="quarter" idx="12"/>
          </p:nvPr>
        </p:nvSpPr>
        <p:spPr/>
        <p:txBody>
          <a:bodyPr/>
          <a:lstStyle/>
          <a:p>
            <a:pPr>
              <a:defRPr/>
            </a:pPr>
            <a:fld id="{1AC8BA6B-345B-4E21-8A82-8D64C1FE83B0}" type="slidenum">
              <a:rPr lang="en-US" altLang="zh-CN" smtClean="0"/>
              <a:pPr>
                <a:defRPr/>
              </a:pPr>
              <a:t>51</a:t>
            </a:fld>
            <a:r>
              <a:rPr lang="en-US" altLang="zh-CN" dirty="0" smtClean="0"/>
              <a:t>/85</a:t>
            </a:r>
            <a:endParaRPr lang="en-US" altLang="zh-CN" dirty="0"/>
          </a:p>
        </p:txBody>
      </p:sp>
      <p:grpSp>
        <p:nvGrpSpPr>
          <p:cNvPr id="2" name="Group 1027"/>
          <p:cNvGrpSpPr>
            <a:grpSpLocks/>
          </p:cNvGrpSpPr>
          <p:nvPr/>
        </p:nvGrpSpPr>
        <p:grpSpPr bwMode="auto">
          <a:xfrm>
            <a:off x="228600" y="1371600"/>
            <a:ext cx="2819400" cy="1541463"/>
            <a:chOff x="144" y="864"/>
            <a:chExt cx="1776" cy="971"/>
          </a:xfrm>
        </p:grpSpPr>
        <p:graphicFrame>
          <p:nvGraphicFramePr>
            <p:cNvPr id="51236" name="Object 1029"/>
            <p:cNvGraphicFramePr>
              <a:graphicFrameLocks noChangeAspect="1"/>
            </p:cNvGraphicFramePr>
            <p:nvPr/>
          </p:nvGraphicFramePr>
          <p:xfrm>
            <a:off x="864" y="864"/>
            <a:ext cx="1056" cy="971"/>
          </p:xfrm>
          <a:graphic>
            <a:graphicData uri="http://schemas.openxmlformats.org/presentationml/2006/ole">
              <mc:AlternateContent xmlns:mc="http://schemas.openxmlformats.org/markup-compatibility/2006">
                <mc:Choice xmlns:v="urn:schemas-microsoft-com:vml" Requires="v">
                  <p:oleObj spid="_x0000_s51407" name="BMP 图象" r:id="rId3" imgW="352474" imgH="323981" progId="Paint.Picture">
                    <p:embed/>
                  </p:oleObj>
                </mc:Choice>
                <mc:Fallback>
                  <p:oleObj name="BMP 图象" r:id="rId3" imgW="352474" imgH="323981" progId="Paint.Picture">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864"/>
                          <a:ext cx="1056" cy="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7" name="Object 1030"/>
            <p:cNvGraphicFramePr>
              <a:graphicFrameLocks noChangeAspect="1"/>
            </p:cNvGraphicFramePr>
            <p:nvPr/>
          </p:nvGraphicFramePr>
          <p:xfrm>
            <a:off x="1200" y="1008"/>
            <a:ext cx="390" cy="300"/>
          </p:xfrm>
          <a:graphic>
            <a:graphicData uri="http://schemas.openxmlformats.org/presentationml/2006/ole">
              <mc:AlternateContent xmlns:mc="http://schemas.openxmlformats.org/markup-compatibility/2006">
                <mc:Choice xmlns:v="urn:schemas-microsoft-com:vml" Requires="v">
                  <p:oleObj spid="_x0000_s51408" name="BMP 图象" r:id="rId5" imgW="619211" imgH="476316" progId="Paint.Picture">
                    <p:embed/>
                  </p:oleObj>
                </mc:Choice>
                <mc:Fallback>
                  <p:oleObj name="BMP 图象" r:id="rId5" imgW="619211" imgH="476316" progId="Paint.Picture">
                    <p:embed/>
                    <p:pic>
                      <p:nvPicPr>
                        <p:cNvPr id="0" name="Object 1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1008"/>
                          <a:ext cx="39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8" name="Text Box 1030"/>
            <p:cNvSpPr txBox="1">
              <a:spLocks noChangeArrowheads="1"/>
            </p:cNvSpPr>
            <p:nvPr/>
          </p:nvSpPr>
          <p:spPr bwMode="auto">
            <a:xfrm>
              <a:off x="144" y="1008"/>
              <a:ext cx="912"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Intelligence and human-machine interface</a:t>
              </a:r>
            </a:p>
          </p:txBody>
        </p:sp>
      </p:grpSp>
      <p:grpSp>
        <p:nvGrpSpPr>
          <p:cNvPr id="3" name="Group 1031"/>
          <p:cNvGrpSpPr>
            <a:grpSpLocks/>
          </p:cNvGrpSpPr>
          <p:nvPr/>
        </p:nvGrpSpPr>
        <p:grpSpPr bwMode="auto">
          <a:xfrm>
            <a:off x="3733800" y="228600"/>
            <a:ext cx="4953000" cy="2943225"/>
            <a:chOff x="2352" y="144"/>
            <a:chExt cx="3120" cy="1854"/>
          </a:xfrm>
        </p:grpSpPr>
        <p:sp>
          <p:nvSpPr>
            <p:cNvPr id="51224" name="Rectangle 1032"/>
            <p:cNvSpPr>
              <a:spLocks noChangeArrowheads="1"/>
            </p:cNvSpPr>
            <p:nvPr/>
          </p:nvSpPr>
          <p:spPr bwMode="auto">
            <a:xfrm>
              <a:off x="2352" y="144"/>
              <a:ext cx="3072" cy="1824"/>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latin typeface="Times New Roman" pitchFamily="18" charset="0"/>
              </a:endParaRPr>
            </a:p>
          </p:txBody>
        </p:sp>
        <p:graphicFrame>
          <p:nvGraphicFramePr>
            <p:cNvPr id="51225" name="Object 1027"/>
            <p:cNvGraphicFramePr>
              <a:graphicFrameLocks noChangeAspect="1"/>
            </p:cNvGraphicFramePr>
            <p:nvPr/>
          </p:nvGraphicFramePr>
          <p:xfrm>
            <a:off x="2400" y="528"/>
            <a:ext cx="1056" cy="971"/>
          </p:xfrm>
          <a:graphic>
            <a:graphicData uri="http://schemas.openxmlformats.org/presentationml/2006/ole">
              <mc:AlternateContent xmlns:mc="http://schemas.openxmlformats.org/markup-compatibility/2006">
                <mc:Choice xmlns:v="urn:schemas-microsoft-com:vml" Requires="v">
                  <p:oleObj spid="_x0000_s51409" name="BMP 图象" r:id="rId7" imgW="352474" imgH="323981" progId="Paint.Picture">
                    <p:embed/>
                  </p:oleObj>
                </mc:Choice>
                <mc:Fallback>
                  <p:oleObj name="BMP 图象" r:id="rId7" imgW="352474" imgH="323981" progId="Paint.Picture">
                    <p:embed/>
                    <p:pic>
                      <p:nvPicPr>
                        <p:cNvPr id="0"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528"/>
                          <a:ext cx="1056" cy="97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26" name="tower"/>
            <p:cNvSpPr>
              <a:spLocks noEditPoints="1" noChangeArrowheads="1"/>
            </p:cNvSpPr>
            <p:nvPr/>
          </p:nvSpPr>
          <p:spPr bwMode="auto">
            <a:xfrm>
              <a:off x="4608" y="480"/>
              <a:ext cx="570" cy="11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5 w 21600"/>
                <a:gd name="T31" fmla="*/ 22547 h 21600"/>
                <a:gd name="T32" fmla="*/ 21486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zh-CN" altLang="en-US"/>
            </a:p>
          </p:txBody>
        </p:sp>
        <p:graphicFrame>
          <p:nvGraphicFramePr>
            <p:cNvPr id="51227" name="Object 1028"/>
            <p:cNvGraphicFramePr>
              <a:graphicFrameLocks noChangeAspect="1"/>
            </p:cNvGraphicFramePr>
            <p:nvPr/>
          </p:nvGraphicFramePr>
          <p:xfrm>
            <a:off x="3600" y="720"/>
            <a:ext cx="336" cy="636"/>
          </p:xfrm>
          <a:graphic>
            <a:graphicData uri="http://schemas.openxmlformats.org/presentationml/2006/ole">
              <mc:AlternateContent xmlns:mc="http://schemas.openxmlformats.org/markup-compatibility/2006">
                <mc:Choice xmlns:v="urn:schemas-microsoft-com:vml" Requires="v">
                  <p:oleObj spid="_x0000_s51410" name="BMP 图象" r:id="rId8" imgW="1838095" imgH="2305372" progId="Paint.Picture">
                    <p:embed/>
                  </p:oleObj>
                </mc:Choice>
                <mc:Fallback>
                  <p:oleObj name="BMP 图象" r:id="rId8" imgW="1838095" imgH="2305372" progId="Paint.Picture">
                    <p:embed/>
                    <p:pic>
                      <p:nvPicPr>
                        <p:cNvPr id="0" name="Object 10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 y="720"/>
                          <a:ext cx="336" cy="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28" name="Line 1036"/>
            <p:cNvSpPr>
              <a:spLocks noChangeShapeType="1"/>
            </p:cNvSpPr>
            <p:nvPr/>
          </p:nvSpPr>
          <p:spPr bwMode="auto">
            <a:xfrm>
              <a:off x="3312" y="1056"/>
              <a:ext cx="384" cy="0"/>
            </a:xfrm>
            <a:prstGeom prst="line">
              <a:avLst/>
            </a:prstGeom>
            <a:noFill/>
            <a:ln w="38100">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229" name="Line 1037"/>
            <p:cNvSpPr>
              <a:spLocks noChangeShapeType="1"/>
            </p:cNvSpPr>
            <p:nvPr/>
          </p:nvSpPr>
          <p:spPr bwMode="auto">
            <a:xfrm>
              <a:off x="3744" y="1200"/>
              <a:ext cx="864" cy="0"/>
            </a:xfrm>
            <a:prstGeom prst="line">
              <a:avLst/>
            </a:prstGeom>
            <a:noFill/>
            <a:ln w="38100">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230" name="Text Box 1038"/>
            <p:cNvSpPr txBox="1">
              <a:spLocks noChangeArrowheads="1"/>
            </p:cNvSpPr>
            <p:nvPr/>
          </p:nvSpPr>
          <p:spPr bwMode="auto">
            <a:xfrm>
              <a:off x="2736" y="720"/>
              <a:ext cx="5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solidFill>
                    <a:schemeClr val="hlink"/>
                  </a:solidFill>
                  <a:latin typeface="Times New Roman" pitchFamily="18" charset="0"/>
                </a:rPr>
                <a:t>Linux</a:t>
              </a:r>
            </a:p>
          </p:txBody>
        </p:sp>
        <p:sp>
          <p:nvSpPr>
            <p:cNvPr id="51231" name="Text Box 1039"/>
            <p:cNvSpPr txBox="1">
              <a:spLocks noChangeArrowheads="1"/>
            </p:cNvSpPr>
            <p:nvPr/>
          </p:nvSpPr>
          <p:spPr bwMode="auto">
            <a:xfrm>
              <a:off x="3552" y="432"/>
              <a:ext cx="6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PMAC</a:t>
              </a:r>
            </a:p>
          </p:txBody>
        </p:sp>
        <p:sp>
          <p:nvSpPr>
            <p:cNvPr id="51232" name="Text Box 1040"/>
            <p:cNvSpPr txBox="1">
              <a:spLocks noChangeArrowheads="1"/>
            </p:cNvSpPr>
            <p:nvPr/>
          </p:nvSpPr>
          <p:spPr bwMode="auto">
            <a:xfrm>
              <a:off x="4512" y="1632"/>
              <a:ext cx="96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Servo Controller</a:t>
              </a:r>
            </a:p>
          </p:txBody>
        </p:sp>
        <p:sp>
          <p:nvSpPr>
            <p:cNvPr id="51233" name="Text Box 1041"/>
            <p:cNvSpPr txBox="1">
              <a:spLocks noChangeArrowheads="1"/>
            </p:cNvSpPr>
            <p:nvPr/>
          </p:nvSpPr>
          <p:spPr bwMode="auto">
            <a:xfrm>
              <a:off x="3504" y="1392"/>
              <a:ext cx="91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Motion Controller</a:t>
              </a:r>
            </a:p>
          </p:txBody>
        </p:sp>
        <p:sp>
          <p:nvSpPr>
            <p:cNvPr id="51234" name="Text Box 1042"/>
            <p:cNvSpPr txBox="1">
              <a:spLocks noChangeArrowheads="1"/>
            </p:cNvSpPr>
            <p:nvPr/>
          </p:nvSpPr>
          <p:spPr bwMode="auto">
            <a:xfrm>
              <a:off x="2448" y="1440"/>
              <a:ext cx="91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Motion Planning</a:t>
              </a:r>
            </a:p>
          </p:txBody>
        </p:sp>
        <p:sp>
          <p:nvSpPr>
            <p:cNvPr id="51235" name="Text Box 1043"/>
            <p:cNvSpPr txBox="1">
              <a:spLocks noChangeArrowheads="1"/>
            </p:cNvSpPr>
            <p:nvPr/>
          </p:nvSpPr>
          <p:spPr bwMode="auto">
            <a:xfrm>
              <a:off x="4224" y="144"/>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Local Controller</a:t>
              </a:r>
            </a:p>
          </p:txBody>
        </p:sp>
      </p:grpSp>
      <p:graphicFrame>
        <p:nvGraphicFramePr>
          <p:cNvPr id="146432" name="Object 1024">
            <a:hlinkHover r:id="" action="ppaction://noaction">
              <a:snd r:embed="rId10" name="chimes.wav"/>
            </a:hlinkHover>
          </p:cNvPr>
          <p:cNvGraphicFramePr>
            <a:graphicFrameLocks noChangeAspect="1"/>
          </p:cNvGraphicFramePr>
          <p:nvPr/>
        </p:nvGraphicFramePr>
        <p:xfrm>
          <a:off x="1066800" y="4419600"/>
          <a:ext cx="939800" cy="296863"/>
        </p:xfrm>
        <a:graphic>
          <a:graphicData uri="http://schemas.openxmlformats.org/presentationml/2006/ole">
            <mc:AlternateContent xmlns:mc="http://schemas.openxmlformats.org/markup-compatibility/2006">
              <mc:Choice xmlns:v="urn:schemas-microsoft-com:vml" Requires="v">
                <p:oleObj spid="_x0000_s51411" name="BMP 图象" r:id="rId11" imgW="1561905" imgH="495369" progId="Paint.Picture">
                  <p:embed/>
                </p:oleObj>
              </mc:Choice>
              <mc:Fallback>
                <p:oleObj name="BMP 图象" r:id="rId11" imgW="1561905" imgH="495369" progId="Paint.Picture">
                  <p:embed/>
                  <p:pic>
                    <p:nvPicPr>
                      <p:cNvPr id="0" name="Object 10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 y="4419600"/>
                        <a:ext cx="939800" cy="29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85" name="Freeform 1045"/>
          <p:cNvSpPr>
            <a:spLocks/>
          </p:cNvSpPr>
          <p:nvPr/>
        </p:nvSpPr>
        <p:spPr bwMode="auto">
          <a:xfrm>
            <a:off x="1981200" y="2743200"/>
            <a:ext cx="533400" cy="1828800"/>
          </a:xfrm>
          <a:custGeom>
            <a:avLst/>
            <a:gdLst>
              <a:gd name="T0" fmla="*/ 0 w 296"/>
              <a:gd name="T1" fmla="*/ 2147483647 h 384"/>
              <a:gd name="T2" fmla="*/ 2147483647 w 296"/>
              <a:gd name="T3" fmla="*/ 2147483647 h 384"/>
              <a:gd name="T4" fmla="*/ 2147483647 w 296"/>
              <a:gd name="T5" fmla="*/ 2147483647 h 384"/>
              <a:gd name="T6" fmla="*/ 2147483647 w 296"/>
              <a:gd name="T7" fmla="*/ 0 h 384"/>
              <a:gd name="T8" fmla="*/ 0 60000 65536"/>
              <a:gd name="T9" fmla="*/ 0 60000 65536"/>
              <a:gd name="T10" fmla="*/ 0 60000 65536"/>
              <a:gd name="T11" fmla="*/ 0 60000 65536"/>
              <a:gd name="T12" fmla="*/ 0 w 296"/>
              <a:gd name="T13" fmla="*/ 0 h 384"/>
              <a:gd name="T14" fmla="*/ 296 w 296"/>
              <a:gd name="T15" fmla="*/ 384 h 384"/>
            </a:gdLst>
            <a:ahLst/>
            <a:cxnLst>
              <a:cxn ang="T8">
                <a:pos x="T0" y="T1"/>
              </a:cxn>
              <a:cxn ang="T9">
                <a:pos x="T2" y="T3"/>
              </a:cxn>
              <a:cxn ang="T10">
                <a:pos x="T4" y="T5"/>
              </a:cxn>
              <a:cxn ang="T11">
                <a:pos x="T6" y="T7"/>
              </a:cxn>
            </a:cxnLst>
            <a:rect l="T12" t="T13" r="T14" b="T15"/>
            <a:pathLst>
              <a:path w="296" h="384">
                <a:moveTo>
                  <a:pt x="0" y="384"/>
                </a:moveTo>
                <a:cubicBezTo>
                  <a:pt x="96" y="376"/>
                  <a:pt x="192" y="368"/>
                  <a:pt x="240" y="336"/>
                </a:cubicBezTo>
                <a:cubicBezTo>
                  <a:pt x="288" y="304"/>
                  <a:pt x="280" y="248"/>
                  <a:pt x="288" y="192"/>
                </a:cubicBezTo>
                <a:cubicBezTo>
                  <a:pt x="296" y="136"/>
                  <a:pt x="292" y="68"/>
                  <a:pt x="288" y="0"/>
                </a:cubicBezTo>
              </a:path>
            </a:pathLst>
          </a:cu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6886" name="Freeform 1046"/>
          <p:cNvSpPr>
            <a:spLocks/>
          </p:cNvSpPr>
          <p:nvPr/>
        </p:nvSpPr>
        <p:spPr bwMode="auto">
          <a:xfrm>
            <a:off x="2590800" y="2362200"/>
            <a:ext cx="228600" cy="3276600"/>
          </a:xfrm>
          <a:custGeom>
            <a:avLst/>
            <a:gdLst>
              <a:gd name="T0" fmla="*/ 0 w 168"/>
              <a:gd name="T1" fmla="*/ 2147483647 h 976"/>
              <a:gd name="T2" fmla="*/ 2147483647 w 168"/>
              <a:gd name="T3" fmla="*/ 2147483647 h 976"/>
              <a:gd name="T4" fmla="*/ 2147483647 w 168"/>
              <a:gd name="T5" fmla="*/ 0 h 976"/>
              <a:gd name="T6" fmla="*/ 0 60000 65536"/>
              <a:gd name="T7" fmla="*/ 0 60000 65536"/>
              <a:gd name="T8" fmla="*/ 0 60000 65536"/>
              <a:gd name="T9" fmla="*/ 0 w 168"/>
              <a:gd name="T10" fmla="*/ 0 h 976"/>
              <a:gd name="T11" fmla="*/ 168 w 168"/>
              <a:gd name="T12" fmla="*/ 976 h 976"/>
            </a:gdLst>
            <a:ahLst/>
            <a:cxnLst>
              <a:cxn ang="T6">
                <a:pos x="T0" y="T1"/>
              </a:cxn>
              <a:cxn ang="T7">
                <a:pos x="T2" y="T3"/>
              </a:cxn>
              <a:cxn ang="T8">
                <a:pos x="T4" y="T5"/>
              </a:cxn>
            </a:cxnLst>
            <a:rect l="T9" t="T10" r="T11" b="T12"/>
            <a:pathLst>
              <a:path w="168" h="976">
                <a:moveTo>
                  <a:pt x="0" y="960"/>
                </a:moveTo>
                <a:cubicBezTo>
                  <a:pt x="60" y="968"/>
                  <a:pt x="120" y="976"/>
                  <a:pt x="144" y="816"/>
                </a:cubicBezTo>
                <a:cubicBezTo>
                  <a:pt x="168" y="656"/>
                  <a:pt x="156" y="328"/>
                  <a:pt x="144" y="0"/>
                </a:cubicBezTo>
              </a:path>
            </a:pathLst>
          </a:cu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6887" name="Line 1047">
            <a:hlinkHover r:id="" action="ppaction://noaction">
              <a:snd r:embed="rId13" name="laser.wav"/>
            </a:hlinkHover>
          </p:cNvPr>
          <p:cNvSpPr>
            <a:spLocks noChangeShapeType="1"/>
          </p:cNvSpPr>
          <p:nvPr/>
        </p:nvSpPr>
        <p:spPr bwMode="auto">
          <a:xfrm>
            <a:off x="2819400" y="2133600"/>
            <a:ext cx="685800" cy="0"/>
          </a:xfrm>
          <a:prstGeom prst="line">
            <a:avLst/>
          </a:prstGeom>
          <a:noFill/>
          <a:ln w="571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888" name="Line 1048">
            <a:hlinkHover r:id="" action="ppaction://noaction">
              <a:snd r:embed="rId13" name="laser.wav"/>
            </a:hlinkHover>
          </p:cNvPr>
          <p:cNvSpPr>
            <a:spLocks noChangeShapeType="1"/>
          </p:cNvSpPr>
          <p:nvPr/>
        </p:nvSpPr>
        <p:spPr bwMode="auto">
          <a:xfrm>
            <a:off x="3505200" y="1143000"/>
            <a:ext cx="0" cy="3886200"/>
          </a:xfrm>
          <a:prstGeom prst="line">
            <a:avLst/>
          </a:prstGeom>
          <a:noFill/>
          <a:ln w="571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889" name="Line 1049">
            <a:hlinkHover r:id="" action="ppaction://noaction">
              <a:snd r:embed="rId13" name="laser.wav"/>
            </a:hlinkHover>
          </p:cNvPr>
          <p:cNvSpPr>
            <a:spLocks noChangeShapeType="1"/>
          </p:cNvSpPr>
          <p:nvPr/>
        </p:nvSpPr>
        <p:spPr bwMode="auto">
          <a:xfrm>
            <a:off x="3505200" y="1676400"/>
            <a:ext cx="685800" cy="0"/>
          </a:xfrm>
          <a:prstGeom prst="line">
            <a:avLst/>
          </a:prstGeom>
          <a:noFill/>
          <a:ln w="571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890" name="scanner1">
            <a:hlinkHover r:id="" action="ppaction://noaction">
              <a:snd r:embed="rId14" name="projctor.wav"/>
            </a:hlinkHover>
          </p:cNvPr>
          <p:cNvSpPr>
            <a:spLocks noEditPoints="1" noChangeArrowheads="1"/>
          </p:cNvSpPr>
          <p:nvPr/>
        </p:nvSpPr>
        <p:spPr bwMode="auto">
          <a:xfrm>
            <a:off x="914400" y="3505200"/>
            <a:ext cx="1295400" cy="457200"/>
          </a:xfrm>
          <a:custGeom>
            <a:avLst/>
            <a:gdLst>
              <a:gd name="T0" fmla="*/ 2147483647 w 21600"/>
              <a:gd name="T1" fmla="*/ 2147483647 h 21600"/>
              <a:gd name="T2" fmla="*/ 2147483647 w 21600"/>
              <a:gd name="T3" fmla="*/ 2147483647 h 21600"/>
              <a:gd name="T4" fmla="*/ 2147483647 w 21600"/>
              <a:gd name="T5" fmla="*/ 2147483647 h 21600"/>
              <a:gd name="T6" fmla="*/ 0 w 21600"/>
              <a:gd name="T7" fmla="*/ 2147483647 h 21600"/>
              <a:gd name="T8" fmla="*/ 0 w 21600"/>
              <a:gd name="T9" fmla="*/ 2147483647 h 21600"/>
              <a:gd name="T10" fmla="*/ 2147483647 w 21600"/>
              <a:gd name="T11" fmla="*/ 0 h 21600"/>
              <a:gd name="T12" fmla="*/ 2147483647 w 21600"/>
              <a:gd name="T13" fmla="*/ 2147483647 h 21600"/>
              <a:gd name="T14" fmla="*/ 0 60000 65536"/>
              <a:gd name="T15" fmla="*/ 0 60000 65536"/>
              <a:gd name="T16" fmla="*/ 0 60000 65536"/>
              <a:gd name="T17" fmla="*/ 0 60000 65536"/>
              <a:gd name="T18" fmla="*/ 0 60000 65536"/>
              <a:gd name="T19" fmla="*/ 0 60000 65536"/>
              <a:gd name="T20" fmla="*/ 0 60000 65536"/>
              <a:gd name="T21" fmla="*/ 1425 w 21600"/>
              <a:gd name="T22" fmla="*/ 23068 h 21600"/>
              <a:gd name="T23" fmla="*/ 20312 w 21600"/>
              <a:gd name="T24" fmla="*/ 3093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extrusionOk="0">
                <a:moveTo>
                  <a:pt x="15350" y="4547"/>
                </a:moveTo>
                <a:lnTo>
                  <a:pt x="21600" y="7200"/>
                </a:lnTo>
                <a:lnTo>
                  <a:pt x="21600" y="10800"/>
                </a:lnTo>
                <a:lnTo>
                  <a:pt x="21600" y="12695"/>
                </a:lnTo>
                <a:lnTo>
                  <a:pt x="13925" y="21600"/>
                </a:lnTo>
                <a:lnTo>
                  <a:pt x="10964" y="19326"/>
                </a:lnTo>
                <a:lnTo>
                  <a:pt x="0" y="11558"/>
                </a:lnTo>
                <a:lnTo>
                  <a:pt x="0" y="10800"/>
                </a:lnTo>
                <a:lnTo>
                  <a:pt x="0" y="6063"/>
                </a:lnTo>
                <a:lnTo>
                  <a:pt x="7456" y="0"/>
                </a:lnTo>
                <a:lnTo>
                  <a:pt x="8552" y="568"/>
                </a:lnTo>
                <a:lnTo>
                  <a:pt x="10964" y="568"/>
                </a:lnTo>
                <a:lnTo>
                  <a:pt x="18749" y="947"/>
                </a:lnTo>
                <a:lnTo>
                  <a:pt x="15350" y="4547"/>
                </a:lnTo>
                <a:close/>
              </a:path>
              <a:path w="21600" h="21600" extrusionOk="0">
                <a:moveTo>
                  <a:pt x="15350" y="4547"/>
                </a:moveTo>
                <a:lnTo>
                  <a:pt x="21600" y="7200"/>
                </a:lnTo>
                <a:lnTo>
                  <a:pt x="13925" y="15347"/>
                </a:lnTo>
                <a:lnTo>
                  <a:pt x="0" y="6063"/>
                </a:lnTo>
                <a:moveTo>
                  <a:pt x="8552" y="568"/>
                </a:moveTo>
                <a:lnTo>
                  <a:pt x="2083" y="6063"/>
                </a:lnTo>
                <a:lnTo>
                  <a:pt x="11951" y="7579"/>
                </a:lnTo>
                <a:lnTo>
                  <a:pt x="15350" y="4547"/>
                </a:lnTo>
                <a:moveTo>
                  <a:pt x="14254" y="5684"/>
                </a:moveTo>
                <a:lnTo>
                  <a:pt x="19078" y="7768"/>
                </a:lnTo>
                <a:lnTo>
                  <a:pt x="13815" y="13074"/>
                </a:lnTo>
                <a:lnTo>
                  <a:pt x="2083" y="6063"/>
                </a:lnTo>
                <a:moveTo>
                  <a:pt x="13925" y="21600"/>
                </a:moveTo>
                <a:lnTo>
                  <a:pt x="13925" y="20463"/>
                </a:lnTo>
                <a:lnTo>
                  <a:pt x="13925" y="16674"/>
                </a:lnTo>
                <a:lnTo>
                  <a:pt x="13925" y="15347"/>
                </a:lnTo>
              </a:path>
            </a:pathLst>
          </a:custGeom>
          <a:solidFill>
            <a:srgbClr val="FFFFCC"/>
          </a:solidFill>
          <a:ln w="9525">
            <a:solidFill>
              <a:srgbClr val="000000"/>
            </a:solidFill>
            <a:miter lim="800000"/>
            <a:headEnd/>
            <a:tailEnd/>
          </a:ln>
        </p:spPr>
        <p:txBody>
          <a:bodyPr/>
          <a:lstStyle/>
          <a:p>
            <a:endParaRPr lang="zh-CN" altLang="en-US"/>
          </a:p>
        </p:txBody>
      </p:sp>
      <p:graphicFrame>
        <p:nvGraphicFramePr>
          <p:cNvPr id="146433" name="Object 1025">
            <a:hlinkHover r:id="" action="ppaction://noaction">
              <a:snd r:embed="rId15" name="camera.wav"/>
            </a:hlinkHover>
          </p:cNvPr>
          <p:cNvGraphicFramePr>
            <a:graphicFrameLocks noChangeAspect="1"/>
          </p:cNvGraphicFramePr>
          <p:nvPr/>
        </p:nvGraphicFramePr>
        <p:xfrm>
          <a:off x="1676400" y="5257800"/>
          <a:ext cx="982663" cy="606425"/>
        </p:xfrm>
        <a:graphic>
          <a:graphicData uri="http://schemas.openxmlformats.org/presentationml/2006/ole">
            <mc:AlternateContent xmlns:mc="http://schemas.openxmlformats.org/markup-compatibility/2006">
              <mc:Choice xmlns:v="urn:schemas-microsoft-com:vml" Requires="v">
                <p:oleObj spid="_x0000_s51412" name="BMP 图象" r:id="rId16" imgW="1961905" imgH="1209524" progId="Paint.Picture">
                  <p:embed/>
                </p:oleObj>
              </mc:Choice>
              <mc:Fallback>
                <p:oleObj name="BMP 图象" r:id="rId16" imgW="1961905" imgH="1209524" progId="Paint.Picture">
                  <p:embed/>
                  <p:pic>
                    <p:nvPicPr>
                      <p:cNvPr id="0" name="Object 10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76400" y="5257800"/>
                        <a:ext cx="982663"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434" name="Object 1026">
            <a:hlinkHover r:id="" action="ppaction://noaction">
              <a:snd r:embed="rId18" name="幻想空间周期.wav"/>
            </a:hlinkHover>
          </p:cNvPr>
          <p:cNvGraphicFramePr>
            <a:graphicFrameLocks noChangeAspect="1"/>
          </p:cNvGraphicFramePr>
          <p:nvPr/>
        </p:nvGraphicFramePr>
        <p:xfrm>
          <a:off x="5943600" y="4114800"/>
          <a:ext cx="954088" cy="1531938"/>
        </p:xfrm>
        <a:graphic>
          <a:graphicData uri="http://schemas.openxmlformats.org/presentationml/2006/ole">
            <mc:AlternateContent xmlns:mc="http://schemas.openxmlformats.org/markup-compatibility/2006">
              <mc:Choice xmlns:v="urn:schemas-microsoft-com:vml" Requires="v">
                <p:oleObj spid="_x0000_s51413" name="BMP 图象" r:id="rId19" imgW="1590897" imgH="2553056" progId="Paint.Picture">
                  <p:embed/>
                </p:oleObj>
              </mc:Choice>
              <mc:Fallback>
                <p:oleObj name="BMP 图象" r:id="rId19" imgW="1590897" imgH="2553056" progId="Paint.Picture">
                  <p:embed/>
                  <p:pic>
                    <p:nvPicPr>
                      <p:cNvPr id="0" name="Object 10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43600" y="4114800"/>
                        <a:ext cx="954088" cy="153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93" name="Freeform 1053"/>
          <p:cNvSpPr>
            <a:spLocks/>
          </p:cNvSpPr>
          <p:nvPr/>
        </p:nvSpPr>
        <p:spPr bwMode="auto">
          <a:xfrm>
            <a:off x="6858000" y="2362200"/>
            <a:ext cx="1574800" cy="2971800"/>
          </a:xfrm>
          <a:custGeom>
            <a:avLst/>
            <a:gdLst>
              <a:gd name="T0" fmla="*/ 2147483647 w 944"/>
              <a:gd name="T1" fmla="*/ 0 h 1400"/>
              <a:gd name="T2" fmla="*/ 2147483647 w 944"/>
              <a:gd name="T3" fmla="*/ 2147483647 h 1400"/>
              <a:gd name="T4" fmla="*/ 2147483647 w 944"/>
              <a:gd name="T5" fmla="*/ 2147483647 h 1400"/>
              <a:gd name="T6" fmla="*/ 2147483647 w 944"/>
              <a:gd name="T7" fmla="*/ 2147483647 h 1400"/>
              <a:gd name="T8" fmla="*/ 2147483647 w 944"/>
              <a:gd name="T9" fmla="*/ 2147483647 h 1400"/>
              <a:gd name="T10" fmla="*/ 0 w 944"/>
              <a:gd name="T11" fmla="*/ 2147483647 h 1400"/>
              <a:gd name="T12" fmla="*/ 0 60000 65536"/>
              <a:gd name="T13" fmla="*/ 0 60000 65536"/>
              <a:gd name="T14" fmla="*/ 0 60000 65536"/>
              <a:gd name="T15" fmla="*/ 0 60000 65536"/>
              <a:gd name="T16" fmla="*/ 0 60000 65536"/>
              <a:gd name="T17" fmla="*/ 0 60000 65536"/>
              <a:gd name="T18" fmla="*/ 0 w 944"/>
              <a:gd name="T19" fmla="*/ 0 h 1400"/>
              <a:gd name="T20" fmla="*/ 944 w 944"/>
              <a:gd name="T21" fmla="*/ 1400 h 1400"/>
            </a:gdLst>
            <a:ahLst/>
            <a:cxnLst>
              <a:cxn ang="T12">
                <a:pos x="T0" y="T1"/>
              </a:cxn>
              <a:cxn ang="T13">
                <a:pos x="T2" y="T3"/>
              </a:cxn>
              <a:cxn ang="T14">
                <a:pos x="T4" y="T5"/>
              </a:cxn>
              <a:cxn ang="T15">
                <a:pos x="T6" y="T7"/>
              </a:cxn>
              <a:cxn ang="T16">
                <a:pos x="T8" y="T9"/>
              </a:cxn>
              <a:cxn ang="T17">
                <a:pos x="T10" y="T11"/>
              </a:cxn>
            </a:cxnLst>
            <a:rect l="T18" t="T19" r="T20" b="T21"/>
            <a:pathLst>
              <a:path w="944" h="1400">
                <a:moveTo>
                  <a:pt x="720" y="0"/>
                </a:moveTo>
                <a:cubicBezTo>
                  <a:pt x="800" y="108"/>
                  <a:pt x="880" y="216"/>
                  <a:pt x="912" y="336"/>
                </a:cubicBezTo>
                <a:cubicBezTo>
                  <a:pt x="944" y="456"/>
                  <a:pt x="936" y="608"/>
                  <a:pt x="912" y="720"/>
                </a:cubicBezTo>
                <a:cubicBezTo>
                  <a:pt x="888" y="832"/>
                  <a:pt x="848" y="904"/>
                  <a:pt x="768" y="1008"/>
                </a:cubicBezTo>
                <a:cubicBezTo>
                  <a:pt x="688" y="1112"/>
                  <a:pt x="560" y="1288"/>
                  <a:pt x="432" y="1344"/>
                </a:cubicBezTo>
                <a:cubicBezTo>
                  <a:pt x="304" y="1400"/>
                  <a:pt x="152" y="1372"/>
                  <a:pt x="0" y="1344"/>
                </a:cubicBezTo>
              </a:path>
            </a:pathLst>
          </a:custGeom>
          <a:noFill/>
          <a:ln w="762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6894" name="Homepage"/>
          <p:cNvSpPr>
            <a:spLocks noEditPoints="1" noChangeArrowheads="1"/>
          </p:cNvSpPr>
          <p:nvPr/>
        </p:nvSpPr>
        <p:spPr bwMode="auto">
          <a:xfrm>
            <a:off x="685800" y="5181600"/>
            <a:ext cx="762000" cy="1038225"/>
          </a:xfrm>
          <a:custGeom>
            <a:avLst/>
            <a:gdLst>
              <a:gd name="T0" fmla="*/ 0 w 21600"/>
              <a:gd name="T1" fmla="*/ 0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2147483647 w 21600"/>
              <a:gd name="T11" fmla="*/ 2147483647 h 21600"/>
              <a:gd name="T12" fmla="*/ 0 w 21600"/>
              <a:gd name="T13" fmla="*/ 2147483647 h 21600"/>
              <a:gd name="T14" fmla="*/ 0 60000 65536"/>
              <a:gd name="T15" fmla="*/ 0 60000 65536"/>
              <a:gd name="T16" fmla="*/ 0 60000 65536"/>
              <a:gd name="T17" fmla="*/ 0 60000 65536"/>
              <a:gd name="T18" fmla="*/ 0 60000 65536"/>
              <a:gd name="T19" fmla="*/ 0 60000 65536"/>
              <a:gd name="T20" fmla="*/ 0 60000 65536"/>
              <a:gd name="T21" fmla="*/ 999 w 21600"/>
              <a:gd name="T22" fmla="*/ 12174 h 21600"/>
              <a:gd name="T23" fmla="*/ 20813 w 21600"/>
              <a:gd name="T24" fmla="*/ 17149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251" y="7101"/>
                </a:moveTo>
                <a:lnTo>
                  <a:pt x="5251" y="11160"/>
                </a:lnTo>
                <a:lnTo>
                  <a:pt x="16306" y="11160"/>
                </a:lnTo>
                <a:lnTo>
                  <a:pt x="16306" y="7052"/>
                </a:lnTo>
                <a:lnTo>
                  <a:pt x="16901" y="6561"/>
                </a:lnTo>
                <a:lnTo>
                  <a:pt x="15264" y="5236"/>
                </a:lnTo>
                <a:lnTo>
                  <a:pt x="15264" y="1636"/>
                </a:lnTo>
                <a:lnTo>
                  <a:pt x="13478" y="1636"/>
                </a:lnTo>
                <a:lnTo>
                  <a:pt x="13478" y="3698"/>
                </a:lnTo>
                <a:lnTo>
                  <a:pt x="11182" y="1669"/>
                </a:lnTo>
                <a:lnTo>
                  <a:pt x="4847" y="6561"/>
                </a:lnTo>
                <a:lnTo>
                  <a:pt x="5251" y="7101"/>
                </a:lnTo>
                <a:close/>
              </a:path>
              <a:path w="21600" h="21600" extrusionOk="0">
                <a:moveTo>
                  <a:pt x="9396" y="11160"/>
                </a:moveTo>
                <a:lnTo>
                  <a:pt x="9396" y="7772"/>
                </a:lnTo>
                <a:lnTo>
                  <a:pt x="11820" y="7772"/>
                </a:lnTo>
                <a:lnTo>
                  <a:pt x="11820" y="11160"/>
                </a:lnTo>
                <a:lnTo>
                  <a:pt x="9396" y="11160"/>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36895" name="Freeform 1055"/>
          <p:cNvSpPr>
            <a:spLocks/>
          </p:cNvSpPr>
          <p:nvPr/>
        </p:nvSpPr>
        <p:spPr bwMode="auto">
          <a:xfrm>
            <a:off x="914400" y="2743200"/>
            <a:ext cx="1422400" cy="838200"/>
          </a:xfrm>
          <a:custGeom>
            <a:avLst/>
            <a:gdLst>
              <a:gd name="T0" fmla="*/ 2147483647 w 896"/>
              <a:gd name="T1" fmla="*/ 2147483647 h 528"/>
              <a:gd name="T2" fmla="*/ 2147483647 w 896"/>
              <a:gd name="T3" fmla="*/ 2147483647 h 528"/>
              <a:gd name="T4" fmla="*/ 2147483647 w 896"/>
              <a:gd name="T5" fmla="*/ 2147483647 h 528"/>
              <a:gd name="T6" fmla="*/ 2147483647 w 896"/>
              <a:gd name="T7" fmla="*/ 2147483647 h 528"/>
              <a:gd name="T8" fmla="*/ 2147483647 w 896"/>
              <a:gd name="T9" fmla="*/ 0 h 528"/>
              <a:gd name="T10" fmla="*/ 0 60000 65536"/>
              <a:gd name="T11" fmla="*/ 0 60000 65536"/>
              <a:gd name="T12" fmla="*/ 0 60000 65536"/>
              <a:gd name="T13" fmla="*/ 0 60000 65536"/>
              <a:gd name="T14" fmla="*/ 0 60000 65536"/>
              <a:gd name="T15" fmla="*/ 0 w 896"/>
              <a:gd name="T16" fmla="*/ 0 h 528"/>
              <a:gd name="T17" fmla="*/ 896 w 896"/>
              <a:gd name="T18" fmla="*/ 528 h 528"/>
            </a:gdLst>
            <a:ahLst/>
            <a:cxnLst>
              <a:cxn ang="T10">
                <a:pos x="T0" y="T1"/>
              </a:cxn>
              <a:cxn ang="T11">
                <a:pos x="T2" y="T3"/>
              </a:cxn>
              <a:cxn ang="T12">
                <a:pos x="T4" y="T5"/>
              </a:cxn>
              <a:cxn ang="T13">
                <a:pos x="T6" y="T7"/>
              </a:cxn>
              <a:cxn ang="T14">
                <a:pos x="T8" y="T9"/>
              </a:cxn>
            </a:cxnLst>
            <a:rect l="T15" t="T16" r="T17" b="T18"/>
            <a:pathLst>
              <a:path w="896" h="528">
                <a:moveTo>
                  <a:pt x="96" y="528"/>
                </a:moveTo>
                <a:cubicBezTo>
                  <a:pt x="48" y="472"/>
                  <a:pt x="0" y="416"/>
                  <a:pt x="96" y="384"/>
                </a:cubicBezTo>
                <a:cubicBezTo>
                  <a:pt x="192" y="352"/>
                  <a:pt x="544" y="352"/>
                  <a:pt x="672" y="336"/>
                </a:cubicBezTo>
                <a:cubicBezTo>
                  <a:pt x="800" y="320"/>
                  <a:pt x="832" y="344"/>
                  <a:pt x="864" y="288"/>
                </a:cubicBezTo>
                <a:cubicBezTo>
                  <a:pt x="896" y="232"/>
                  <a:pt x="880" y="116"/>
                  <a:pt x="864" y="0"/>
                </a:cubicBezTo>
              </a:path>
            </a:pathLst>
          </a:cu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6896" name="Text Box 1056"/>
          <p:cNvSpPr txBox="1">
            <a:spLocks noChangeArrowheads="1"/>
          </p:cNvSpPr>
          <p:nvPr/>
        </p:nvSpPr>
        <p:spPr bwMode="auto">
          <a:xfrm>
            <a:off x="3581400" y="4495800"/>
            <a:ext cx="1371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Internet</a:t>
            </a:r>
          </a:p>
        </p:txBody>
      </p:sp>
      <p:sp>
        <p:nvSpPr>
          <p:cNvPr id="36897" name="Text Box 1057"/>
          <p:cNvSpPr txBox="1">
            <a:spLocks noChangeArrowheads="1"/>
          </p:cNvSpPr>
          <p:nvPr/>
        </p:nvSpPr>
        <p:spPr bwMode="auto">
          <a:xfrm>
            <a:off x="6172200" y="579120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Robot</a:t>
            </a:r>
          </a:p>
        </p:txBody>
      </p:sp>
      <p:sp>
        <p:nvSpPr>
          <p:cNvPr id="36898" name="Text Box 1058"/>
          <p:cNvSpPr txBox="1">
            <a:spLocks noChangeArrowheads="1"/>
          </p:cNvSpPr>
          <p:nvPr/>
        </p:nvSpPr>
        <p:spPr bwMode="auto">
          <a:xfrm>
            <a:off x="1752600" y="5943600"/>
            <a:ext cx="1371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Camera</a:t>
            </a:r>
          </a:p>
        </p:txBody>
      </p:sp>
      <p:sp>
        <p:nvSpPr>
          <p:cNvPr id="36899" name="Text Box 1059"/>
          <p:cNvSpPr txBox="1">
            <a:spLocks noChangeArrowheads="1"/>
          </p:cNvSpPr>
          <p:nvPr/>
        </p:nvSpPr>
        <p:spPr bwMode="auto">
          <a:xfrm>
            <a:off x="914400" y="4724400"/>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Microphone</a:t>
            </a:r>
          </a:p>
        </p:txBody>
      </p:sp>
      <p:sp>
        <p:nvSpPr>
          <p:cNvPr id="36900" name="Text Box 1060"/>
          <p:cNvSpPr txBox="1">
            <a:spLocks noChangeArrowheads="1"/>
          </p:cNvSpPr>
          <p:nvPr/>
        </p:nvSpPr>
        <p:spPr bwMode="auto">
          <a:xfrm>
            <a:off x="914400" y="3962400"/>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en-US" altLang="zh-CN" sz="1600" b="1">
                <a:latin typeface="Tahoma" pitchFamily="34" charset="0"/>
              </a:rPr>
              <a:t>Scanner</a:t>
            </a:r>
          </a:p>
        </p:txBody>
      </p:sp>
      <p:sp>
        <p:nvSpPr>
          <p:cNvPr id="51223" name="Text Box 1062"/>
          <p:cNvSpPr txBox="1">
            <a:spLocks noChangeArrowheads="1"/>
          </p:cNvSpPr>
          <p:nvPr/>
        </p:nvSpPr>
        <p:spPr bwMode="auto">
          <a:xfrm>
            <a:off x="3124200" y="60960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latin typeface="Times New Roman" pitchFamily="18" charset="0"/>
              </a:rPr>
              <a:t>机器人系统结构的例子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146434"/>
                                        </p:tgtEl>
                                        <p:attrNameLst>
                                          <p:attrName>style.visibility</p:attrName>
                                        </p:attrNameLst>
                                      </p:cBhvr>
                                      <p:to>
                                        <p:strVal val="visible"/>
                                      </p:to>
                                    </p:set>
                                  </p:childTnLst>
                                </p:cTn>
                              </p:par>
                            </p:childTnLst>
                          </p:cTn>
                        </p:par>
                        <p:par>
                          <p:cTn id="7" fill="hold" nodeType="afterGroup">
                            <p:stCondLst>
                              <p:cond delay="500"/>
                            </p:stCondLst>
                            <p:childTnLst>
                              <p:par>
                                <p:cTn id="8" presetID="2" presetClass="entr" presetSubtype="4" fill="hold" grpId="0" nodeType="afterEffect">
                                  <p:stCondLst>
                                    <p:cond delay="0"/>
                                  </p:stCondLst>
                                  <p:childTnLst>
                                    <p:set>
                                      <p:cBhvr>
                                        <p:cTn id="9" dur="1" fill="hold">
                                          <p:stCondLst>
                                            <p:cond delay="0"/>
                                          </p:stCondLst>
                                        </p:cTn>
                                        <p:tgtEl>
                                          <p:spTgt spid="36897"/>
                                        </p:tgtEl>
                                        <p:attrNameLst>
                                          <p:attrName>style.visibility</p:attrName>
                                        </p:attrNameLst>
                                      </p:cBhvr>
                                      <p:to>
                                        <p:strVal val="visible"/>
                                      </p:to>
                                    </p:set>
                                    <p:anim calcmode="lin" valueType="num">
                                      <p:cBhvr additive="base">
                                        <p:cTn id="10" dur="500" fill="hold"/>
                                        <p:tgtEl>
                                          <p:spTgt spid="36897"/>
                                        </p:tgtEl>
                                        <p:attrNameLst>
                                          <p:attrName>ppt_x</p:attrName>
                                        </p:attrNameLst>
                                      </p:cBhvr>
                                      <p:tavLst>
                                        <p:tav tm="0">
                                          <p:val>
                                            <p:strVal val="#ppt_x"/>
                                          </p:val>
                                        </p:tav>
                                        <p:tav tm="100000">
                                          <p:val>
                                            <p:strVal val="#ppt_x"/>
                                          </p:val>
                                        </p:tav>
                                      </p:tavLst>
                                    </p:anim>
                                    <p:anim calcmode="lin" valueType="num">
                                      <p:cBhvr additive="base">
                                        <p:cTn id="11" dur="500" fill="hold"/>
                                        <p:tgtEl>
                                          <p:spTgt spid="36897"/>
                                        </p:tgtEl>
                                        <p:attrNameLst>
                                          <p:attrName>ppt_y</p:attrName>
                                        </p:attrNameLst>
                                      </p:cBhvr>
                                      <p:tavLst>
                                        <p:tav tm="0">
                                          <p:val>
                                            <p:strVal val="1+#ppt_h/2"/>
                                          </p:val>
                                        </p:tav>
                                        <p:tav tm="100000">
                                          <p:val>
                                            <p:strVal val="#ppt_y"/>
                                          </p:val>
                                        </p:tav>
                                      </p:tavLst>
                                    </p:anim>
                                  </p:childTnLst>
                                </p:cTn>
                              </p:par>
                            </p:childTnLst>
                          </p:cTn>
                        </p:par>
                        <p:par>
                          <p:cTn id="12" fill="hold" nodeType="afterGroup">
                            <p:stCondLst>
                              <p:cond delay="1000"/>
                            </p:stCondLst>
                            <p:childTnLst>
                              <p:par>
                                <p:cTn id="13" presetID="17" presetClass="entr" presetSubtype="4" fill="hold" grpId="0" nodeType="afterEffect">
                                  <p:stCondLst>
                                    <p:cond delay="0"/>
                                  </p:stCondLst>
                                  <p:childTnLst>
                                    <p:set>
                                      <p:cBhvr>
                                        <p:cTn id="14" dur="1" fill="hold">
                                          <p:stCondLst>
                                            <p:cond delay="0"/>
                                          </p:stCondLst>
                                        </p:cTn>
                                        <p:tgtEl>
                                          <p:spTgt spid="36893"/>
                                        </p:tgtEl>
                                        <p:attrNameLst>
                                          <p:attrName>style.visibility</p:attrName>
                                        </p:attrNameLst>
                                      </p:cBhvr>
                                      <p:to>
                                        <p:strVal val="visible"/>
                                      </p:to>
                                    </p:set>
                                    <p:anim calcmode="lin" valueType="num">
                                      <p:cBhvr>
                                        <p:cTn id="15" dur="500" fill="hold"/>
                                        <p:tgtEl>
                                          <p:spTgt spid="36893"/>
                                        </p:tgtEl>
                                        <p:attrNameLst>
                                          <p:attrName>ppt_x</p:attrName>
                                        </p:attrNameLst>
                                      </p:cBhvr>
                                      <p:tavLst>
                                        <p:tav tm="0">
                                          <p:val>
                                            <p:strVal val="#ppt_x"/>
                                          </p:val>
                                        </p:tav>
                                        <p:tav tm="100000">
                                          <p:val>
                                            <p:strVal val="#ppt_x"/>
                                          </p:val>
                                        </p:tav>
                                      </p:tavLst>
                                    </p:anim>
                                    <p:anim calcmode="lin" valueType="num">
                                      <p:cBhvr>
                                        <p:cTn id="16" dur="500" fill="hold"/>
                                        <p:tgtEl>
                                          <p:spTgt spid="36893"/>
                                        </p:tgtEl>
                                        <p:attrNameLst>
                                          <p:attrName>ppt_y</p:attrName>
                                        </p:attrNameLst>
                                      </p:cBhvr>
                                      <p:tavLst>
                                        <p:tav tm="0">
                                          <p:val>
                                            <p:strVal val="#ppt_y+#ppt_h/2"/>
                                          </p:val>
                                        </p:tav>
                                        <p:tav tm="100000">
                                          <p:val>
                                            <p:strVal val="#ppt_y"/>
                                          </p:val>
                                        </p:tav>
                                      </p:tavLst>
                                    </p:anim>
                                    <p:anim calcmode="lin" valueType="num">
                                      <p:cBhvr>
                                        <p:cTn id="17" dur="500" fill="hold"/>
                                        <p:tgtEl>
                                          <p:spTgt spid="36893"/>
                                        </p:tgtEl>
                                        <p:attrNameLst>
                                          <p:attrName>ppt_w</p:attrName>
                                        </p:attrNameLst>
                                      </p:cBhvr>
                                      <p:tavLst>
                                        <p:tav tm="0">
                                          <p:val>
                                            <p:strVal val="#ppt_w"/>
                                          </p:val>
                                        </p:tav>
                                        <p:tav tm="100000">
                                          <p:val>
                                            <p:strVal val="#ppt_w"/>
                                          </p:val>
                                        </p:tav>
                                      </p:tavLst>
                                    </p:anim>
                                    <p:anim calcmode="lin" valueType="num">
                                      <p:cBhvr>
                                        <p:cTn id="18" dur="500" fill="hold"/>
                                        <p:tgtEl>
                                          <p:spTgt spid="36893"/>
                                        </p:tgtEl>
                                        <p:attrNameLst>
                                          <p:attrName>ppt_h</p:attrName>
                                        </p:attrNameLst>
                                      </p:cBhvr>
                                      <p:tavLst>
                                        <p:tav tm="0">
                                          <p:val>
                                            <p:fltVal val="0"/>
                                          </p:val>
                                        </p:tav>
                                        <p:tav tm="100000">
                                          <p:val>
                                            <p:strVal val="#ppt_h"/>
                                          </p:val>
                                        </p:tav>
                                      </p:tavLst>
                                    </p:anim>
                                  </p:childTnLst>
                                </p:cTn>
                              </p:par>
                            </p:childTnLst>
                          </p:cTn>
                        </p:par>
                        <p:par>
                          <p:cTn id="19" fill="hold" nodeType="afterGroup">
                            <p:stCondLst>
                              <p:cond delay="1500"/>
                            </p:stCondLst>
                            <p:childTnLst>
                              <p:par>
                                <p:cTn id="20" presetID="2" presetClass="entr" presetSubtype="1" fill="hold" nodeType="afterEffect">
                                  <p:stCondLst>
                                    <p:cond delay="10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36889"/>
                                        </p:tgtEl>
                                        <p:attrNameLst>
                                          <p:attrName>style.visibility</p:attrName>
                                        </p:attrNameLst>
                                      </p:cBhvr>
                                      <p:to>
                                        <p:strVal val="visible"/>
                                      </p:to>
                                    </p:set>
                                    <p:anim calcmode="lin" valueType="num">
                                      <p:cBhvr>
                                        <p:cTn id="28" dur="500" fill="hold"/>
                                        <p:tgtEl>
                                          <p:spTgt spid="36889"/>
                                        </p:tgtEl>
                                        <p:attrNameLst>
                                          <p:attrName>ppt_w</p:attrName>
                                        </p:attrNameLst>
                                      </p:cBhvr>
                                      <p:tavLst>
                                        <p:tav tm="0">
                                          <p:val>
                                            <p:fltVal val="0"/>
                                          </p:val>
                                        </p:tav>
                                        <p:tav tm="100000">
                                          <p:val>
                                            <p:strVal val="#ppt_w"/>
                                          </p:val>
                                        </p:tav>
                                      </p:tavLst>
                                    </p:anim>
                                    <p:anim calcmode="lin" valueType="num">
                                      <p:cBhvr>
                                        <p:cTn id="29" dur="500" fill="hold"/>
                                        <p:tgtEl>
                                          <p:spTgt spid="36889"/>
                                        </p:tgtEl>
                                        <p:attrNameLst>
                                          <p:attrName>ppt_h</p:attrName>
                                        </p:attrNameLst>
                                      </p:cBhvr>
                                      <p:tavLst>
                                        <p:tav tm="0">
                                          <p:val>
                                            <p:strVal val="#ppt_h"/>
                                          </p:val>
                                        </p:tav>
                                        <p:tav tm="100000">
                                          <p:val>
                                            <p:strVal val="#ppt_h"/>
                                          </p:val>
                                        </p:tav>
                                      </p:tavLst>
                                    </p:anim>
                                  </p:childTnLst>
                                </p:cTn>
                              </p:par>
                            </p:childTnLst>
                          </p:cTn>
                        </p:par>
                        <p:par>
                          <p:cTn id="30" fill="hold" nodeType="afterGroup">
                            <p:stCondLst>
                              <p:cond delay="500"/>
                            </p:stCondLst>
                            <p:childTnLst>
                              <p:par>
                                <p:cTn id="31" presetID="17" presetClass="entr" presetSubtype="1" fill="hold" grpId="0" nodeType="afterEffect">
                                  <p:stCondLst>
                                    <p:cond delay="0"/>
                                  </p:stCondLst>
                                  <p:childTnLst>
                                    <p:set>
                                      <p:cBhvr>
                                        <p:cTn id="32" dur="1" fill="hold">
                                          <p:stCondLst>
                                            <p:cond delay="0"/>
                                          </p:stCondLst>
                                        </p:cTn>
                                        <p:tgtEl>
                                          <p:spTgt spid="36888"/>
                                        </p:tgtEl>
                                        <p:attrNameLst>
                                          <p:attrName>style.visibility</p:attrName>
                                        </p:attrNameLst>
                                      </p:cBhvr>
                                      <p:to>
                                        <p:strVal val="visible"/>
                                      </p:to>
                                    </p:set>
                                    <p:anim calcmode="lin" valueType="num">
                                      <p:cBhvr>
                                        <p:cTn id="33" dur="500" fill="hold"/>
                                        <p:tgtEl>
                                          <p:spTgt spid="36888"/>
                                        </p:tgtEl>
                                        <p:attrNameLst>
                                          <p:attrName>ppt_x</p:attrName>
                                        </p:attrNameLst>
                                      </p:cBhvr>
                                      <p:tavLst>
                                        <p:tav tm="0">
                                          <p:val>
                                            <p:strVal val="#ppt_x"/>
                                          </p:val>
                                        </p:tav>
                                        <p:tav tm="100000">
                                          <p:val>
                                            <p:strVal val="#ppt_x"/>
                                          </p:val>
                                        </p:tav>
                                      </p:tavLst>
                                    </p:anim>
                                    <p:anim calcmode="lin" valueType="num">
                                      <p:cBhvr>
                                        <p:cTn id="34" dur="500" fill="hold"/>
                                        <p:tgtEl>
                                          <p:spTgt spid="36888"/>
                                        </p:tgtEl>
                                        <p:attrNameLst>
                                          <p:attrName>ppt_y</p:attrName>
                                        </p:attrNameLst>
                                      </p:cBhvr>
                                      <p:tavLst>
                                        <p:tav tm="0">
                                          <p:val>
                                            <p:strVal val="#ppt_y-#ppt_h/2"/>
                                          </p:val>
                                        </p:tav>
                                        <p:tav tm="100000">
                                          <p:val>
                                            <p:strVal val="#ppt_y"/>
                                          </p:val>
                                        </p:tav>
                                      </p:tavLst>
                                    </p:anim>
                                    <p:anim calcmode="lin" valueType="num">
                                      <p:cBhvr>
                                        <p:cTn id="35" dur="500" fill="hold"/>
                                        <p:tgtEl>
                                          <p:spTgt spid="36888"/>
                                        </p:tgtEl>
                                        <p:attrNameLst>
                                          <p:attrName>ppt_w</p:attrName>
                                        </p:attrNameLst>
                                      </p:cBhvr>
                                      <p:tavLst>
                                        <p:tav tm="0">
                                          <p:val>
                                            <p:strVal val="#ppt_w"/>
                                          </p:val>
                                        </p:tav>
                                        <p:tav tm="100000">
                                          <p:val>
                                            <p:strVal val="#ppt_w"/>
                                          </p:val>
                                        </p:tav>
                                      </p:tavLst>
                                    </p:anim>
                                    <p:anim calcmode="lin" valueType="num">
                                      <p:cBhvr>
                                        <p:cTn id="36" dur="500" fill="hold"/>
                                        <p:tgtEl>
                                          <p:spTgt spid="36888"/>
                                        </p:tgtEl>
                                        <p:attrNameLst>
                                          <p:attrName>ppt_h</p:attrName>
                                        </p:attrNameLst>
                                      </p:cBhvr>
                                      <p:tavLst>
                                        <p:tav tm="0">
                                          <p:val>
                                            <p:fltVal val="0"/>
                                          </p:val>
                                        </p:tav>
                                        <p:tav tm="100000">
                                          <p:val>
                                            <p:strVal val="#ppt_h"/>
                                          </p:val>
                                        </p:tav>
                                      </p:tavLst>
                                    </p:anim>
                                  </p:childTnLst>
                                </p:cTn>
                              </p:par>
                            </p:childTnLst>
                          </p:cTn>
                        </p:par>
                        <p:par>
                          <p:cTn id="37" fill="hold" nodeType="afterGroup">
                            <p:stCondLst>
                              <p:cond delay="1000"/>
                            </p:stCondLst>
                            <p:childTnLst>
                              <p:par>
                                <p:cTn id="38" presetID="17" presetClass="entr" presetSubtype="10" fill="hold" grpId="0" nodeType="afterEffect">
                                  <p:stCondLst>
                                    <p:cond delay="0"/>
                                  </p:stCondLst>
                                  <p:childTnLst>
                                    <p:set>
                                      <p:cBhvr>
                                        <p:cTn id="39" dur="1" fill="hold">
                                          <p:stCondLst>
                                            <p:cond delay="0"/>
                                          </p:stCondLst>
                                        </p:cTn>
                                        <p:tgtEl>
                                          <p:spTgt spid="36887"/>
                                        </p:tgtEl>
                                        <p:attrNameLst>
                                          <p:attrName>style.visibility</p:attrName>
                                        </p:attrNameLst>
                                      </p:cBhvr>
                                      <p:to>
                                        <p:strVal val="visible"/>
                                      </p:to>
                                    </p:set>
                                    <p:anim calcmode="lin" valueType="num">
                                      <p:cBhvr>
                                        <p:cTn id="40" dur="500" fill="hold"/>
                                        <p:tgtEl>
                                          <p:spTgt spid="36887"/>
                                        </p:tgtEl>
                                        <p:attrNameLst>
                                          <p:attrName>ppt_w</p:attrName>
                                        </p:attrNameLst>
                                      </p:cBhvr>
                                      <p:tavLst>
                                        <p:tav tm="0">
                                          <p:val>
                                            <p:fltVal val="0"/>
                                          </p:val>
                                        </p:tav>
                                        <p:tav tm="100000">
                                          <p:val>
                                            <p:strVal val="#ppt_w"/>
                                          </p:val>
                                        </p:tav>
                                      </p:tavLst>
                                    </p:anim>
                                    <p:anim calcmode="lin" valueType="num">
                                      <p:cBhvr>
                                        <p:cTn id="41" dur="500" fill="hold"/>
                                        <p:tgtEl>
                                          <p:spTgt spid="36887"/>
                                        </p:tgtEl>
                                        <p:attrNameLst>
                                          <p:attrName>ppt_h</p:attrName>
                                        </p:attrNameLst>
                                      </p:cBhvr>
                                      <p:tavLst>
                                        <p:tav tm="0">
                                          <p:val>
                                            <p:strVal val="#ppt_h"/>
                                          </p:val>
                                        </p:tav>
                                        <p:tav tm="100000">
                                          <p:val>
                                            <p:strVal val="#ppt_h"/>
                                          </p:val>
                                        </p:tav>
                                      </p:tavLst>
                                    </p:anim>
                                  </p:childTnLst>
                                </p:cTn>
                              </p:par>
                            </p:childTnLst>
                          </p:cTn>
                        </p:par>
                        <p:par>
                          <p:cTn id="42" fill="hold" nodeType="afterGroup">
                            <p:stCondLst>
                              <p:cond delay="1500"/>
                            </p:stCondLst>
                            <p:childTnLst>
                              <p:par>
                                <p:cTn id="43" presetID="1" presetClass="entr" presetSubtype="0" fill="hold" grpId="0" nodeType="afterEffect">
                                  <p:stCondLst>
                                    <p:cond delay="0"/>
                                  </p:stCondLst>
                                  <p:childTnLst>
                                    <p:set>
                                      <p:cBhvr>
                                        <p:cTn id="44" dur="1" fill="hold">
                                          <p:stCondLst>
                                            <p:cond delay="499"/>
                                          </p:stCondLst>
                                        </p:cTn>
                                        <p:tgtEl>
                                          <p:spTgt spid="36896"/>
                                        </p:tgtEl>
                                        <p:attrNameLst>
                                          <p:attrName>style.visibility</p:attrName>
                                        </p:attrNameLst>
                                      </p:cBhvr>
                                      <p:to>
                                        <p:strVal val="visible"/>
                                      </p:to>
                                    </p:set>
                                  </p:childTnLst>
                                </p:cTn>
                              </p:par>
                            </p:childTnLst>
                          </p:cTn>
                        </p:par>
                        <p:par>
                          <p:cTn id="45" fill="hold" nodeType="afterGroup">
                            <p:stCondLst>
                              <p:cond delay="2000"/>
                            </p:stCondLst>
                            <p:childTnLst>
                              <p:par>
                                <p:cTn id="46" presetID="2" presetClass="entr" presetSubtype="8" fill="hold" nodeType="afterEffect">
                                  <p:stCondLst>
                                    <p:cond delay="100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0-#ppt_w/2"/>
                                          </p:val>
                                        </p:tav>
                                        <p:tav tm="100000">
                                          <p:val>
                                            <p:strVal val="#ppt_x"/>
                                          </p:val>
                                        </p:tav>
                                      </p:tavLst>
                                    </p:anim>
                                    <p:anim calcmode="lin" valueType="num">
                                      <p:cBhvr additive="base">
                                        <p:cTn id="4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nodeType="clickEffect">
                                  <p:stCondLst>
                                    <p:cond delay="0"/>
                                  </p:stCondLst>
                                  <p:childTnLst>
                                    <p:set>
                                      <p:cBhvr>
                                        <p:cTn id="53" dur="1" fill="hold">
                                          <p:stCondLst>
                                            <p:cond delay="0"/>
                                          </p:stCondLst>
                                        </p:cTn>
                                        <p:tgtEl>
                                          <p:spTgt spid="146432"/>
                                        </p:tgtEl>
                                        <p:attrNameLst>
                                          <p:attrName>style.visibility</p:attrName>
                                        </p:attrNameLst>
                                      </p:cBhvr>
                                      <p:to>
                                        <p:strVal val="visible"/>
                                      </p:to>
                                    </p:set>
                                    <p:anim calcmode="lin" valueType="num">
                                      <p:cBhvr additive="base">
                                        <p:cTn id="54" dur="500" fill="hold"/>
                                        <p:tgtEl>
                                          <p:spTgt spid="146432"/>
                                        </p:tgtEl>
                                        <p:attrNameLst>
                                          <p:attrName>ppt_x</p:attrName>
                                        </p:attrNameLst>
                                      </p:cBhvr>
                                      <p:tavLst>
                                        <p:tav tm="0">
                                          <p:val>
                                            <p:strVal val="0-#ppt_w/2"/>
                                          </p:val>
                                        </p:tav>
                                        <p:tav tm="100000">
                                          <p:val>
                                            <p:strVal val="#ppt_x"/>
                                          </p:val>
                                        </p:tav>
                                      </p:tavLst>
                                    </p:anim>
                                    <p:anim calcmode="lin" valueType="num">
                                      <p:cBhvr additive="base">
                                        <p:cTn id="55" dur="500" fill="hold"/>
                                        <p:tgtEl>
                                          <p:spTgt spid="146432"/>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500"/>
                            </p:stCondLst>
                            <p:childTnLst>
                              <p:par>
                                <p:cTn id="57" presetID="17" presetClass="entr" presetSubtype="4" fill="hold" grpId="0" nodeType="afterEffect">
                                  <p:stCondLst>
                                    <p:cond delay="0"/>
                                  </p:stCondLst>
                                  <p:childTnLst>
                                    <p:set>
                                      <p:cBhvr>
                                        <p:cTn id="58" dur="1" fill="hold">
                                          <p:stCondLst>
                                            <p:cond delay="0"/>
                                          </p:stCondLst>
                                        </p:cTn>
                                        <p:tgtEl>
                                          <p:spTgt spid="36885"/>
                                        </p:tgtEl>
                                        <p:attrNameLst>
                                          <p:attrName>style.visibility</p:attrName>
                                        </p:attrNameLst>
                                      </p:cBhvr>
                                      <p:to>
                                        <p:strVal val="visible"/>
                                      </p:to>
                                    </p:set>
                                    <p:anim calcmode="lin" valueType="num">
                                      <p:cBhvr>
                                        <p:cTn id="59" dur="500" fill="hold"/>
                                        <p:tgtEl>
                                          <p:spTgt spid="36885"/>
                                        </p:tgtEl>
                                        <p:attrNameLst>
                                          <p:attrName>ppt_x</p:attrName>
                                        </p:attrNameLst>
                                      </p:cBhvr>
                                      <p:tavLst>
                                        <p:tav tm="0">
                                          <p:val>
                                            <p:strVal val="#ppt_x"/>
                                          </p:val>
                                        </p:tav>
                                        <p:tav tm="100000">
                                          <p:val>
                                            <p:strVal val="#ppt_x"/>
                                          </p:val>
                                        </p:tav>
                                      </p:tavLst>
                                    </p:anim>
                                    <p:anim calcmode="lin" valueType="num">
                                      <p:cBhvr>
                                        <p:cTn id="60" dur="500" fill="hold"/>
                                        <p:tgtEl>
                                          <p:spTgt spid="36885"/>
                                        </p:tgtEl>
                                        <p:attrNameLst>
                                          <p:attrName>ppt_y</p:attrName>
                                        </p:attrNameLst>
                                      </p:cBhvr>
                                      <p:tavLst>
                                        <p:tav tm="0">
                                          <p:val>
                                            <p:strVal val="#ppt_y+#ppt_h/2"/>
                                          </p:val>
                                        </p:tav>
                                        <p:tav tm="100000">
                                          <p:val>
                                            <p:strVal val="#ppt_y"/>
                                          </p:val>
                                        </p:tav>
                                      </p:tavLst>
                                    </p:anim>
                                    <p:anim calcmode="lin" valueType="num">
                                      <p:cBhvr>
                                        <p:cTn id="61" dur="500" fill="hold"/>
                                        <p:tgtEl>
                                          <p:spTgt spid="36885"/>
                                        </p:tgtEl>
                                        <p:attrNameLst>
                                          <p:attrName>ppt_w</p:attrName>
                                        </p:attrNameLst>
                                      </p:cBhvr>
                                      <p:tavLst>
                                        <p:tav tm="0">
                                          <p:val>
                                            <p:strVal val="#ppt_w"/>
                                          </p:val>
                                        </p:tav>
                                        <p:tav tm="100000">
                                          <p:val>
                                            <p:strVal val="#ppt_w"/>
                                          </p:val>
                                        </p:tav>
                                      </p:tavLst>
                                    </p:anim>
                                    <p:anim calcmode="lin" valueType="num">
                                      <p:cBhvr>
                                        <p:cTn id="62" dur="500" fill="hold"/>
                                        <p:tgtEl>
                                          <p:spTgt spid="36885"/>
                                        </p:tgtEl>
                                        <p:attrNameLst>
                                          <p:attrName>ppt_h</p:attrName>
                                        </p:attrNameLst>
                                      </p:cBhvr>
                                      <p:tavLst>
                                        <p:tav tm="0">
                                          <p:val>
                                            <p:fltVal val="0"/>
                                          </p:val>
                                        </p:tav>
                                        <p:tav tm="100000">
                                          <p:val>
                                            <p:strVal val="#ppt_h"/>
                                          </p:val>
                                        </p:tav>
                                      </p:tavLst>
                                    </p:anim>
                                  </p:childTnLst>
                                </p:cTn>
                              </p:par>
                            </p:childTnLst>
                          </p:cTn>
                        </p:par>
                        <p:par>
                          <p:cTn id="63" fill="hold" nodeType="afterGroup">
                            <p:stCondLst>
                              <p:cond delay="1000"/>
                            </p:stCondLst>
                            <p:childTnLst>
                              <p:par>
                                <p:cTn id="64" presetID="1" presetClass="entr" presetSubtype="0" fill="hold" grpId="0" nodeType="afterEffect">
                                  <p:stCondLst>
                                    <p:cond delay="0"/>
                                  </p:stCondLst>
                                  <p:childTnLst>
                                    <p:set>
                                      <p:cBhvr>
                                        <p:cTn id="65" dur="1" fill="hold">
                                          <p:stCondLst>
                                            <p:cond delay="499"/>
                                          </p:stCondLst>
                                        </p:cTn>
                                        <p:tgtEl>
                                          <p:spTgt spid="36899"/>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8" fill="hold" nodeType="clickEffect">
                                  <p:stCondLst>
                                    <p:cond delay="0"/>
                                  </p:stCondLst>
                                  <p:childTnLst>
                                    <p:set>
                                      <p:cBhvr>
                                        <p:cTn id="69" dur="1" fill="hold">
                                          <p:stCondLst>
                                            <p:cond delay="0"/>
                                          </p:stCondLst>
                                        </p:cTn>
                                        <p:tgtEl>
                                          <p:spTgt spid="146433"/>
                                        </p:tgtEl>
                                        <p:attrNameLst>
                                          <p:attrName>style.visibility</p:attrName>
                                        </p:attrNameLst>
                                      </p:cBhvr>
                                      <p:to>
                                        <p:strVal val="visible"/>
                                      </p:to>
                                    </p:set>
                                    <p:anim calcmode="lin" valueType="num">
                                      <p:cBhvr additive="base">
                                        <p:cTn id="70" dur="500" fill="hold"/>
                                        <p:tgtEl>
                                          <p:spTgt spid="146433"/>
                                        </p:tgtEl>
                                        <p:attrNameLst>
                                          <p:attrName>ppt_x</p:attrName>
                                        </p:attrNameLst>
                                      </p:cBhvr>
                                      <p:tavLst>
                                        <p:tav tm="0">
                                          <p:val>
                                            <p:strVal val="0-#ppt_w/2"/>
                                          </p:val>
                                        </p:tav>
                                        <p:tav tm="100000">
                                          <p:val>
                                            <p:strVal val="#ppt_x"/>
                                          </p:val>
                                        </p:tav>
                                      </p:tavLst>
                                    </p:anim>
                                    <p:anim calcmode="lin" valueType="num">
                                      <p:cBhvr additive="base">
                                        <p:cTn id="71" dur="500" fill="hold"/>
                                        <p:tgtEl>
                                          <p:spTgt spid="146433"/>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500"/>
                            </p:stCondLst>
                            <p:childTnLst>
                              <p:par>
                                <p:cTn id="73" presetID="2" presetClass="entr" presetSubtype="8" fill="hold" grpId="0" nodeType="afterEffect">
                                  <p:stCondLst>
                                    <p:cond delay="0"/>
                                  </p:stCondLst>
                                  <p:childTnLst>
                                    <p:set>
                                      <p:cBhvr>
                                        <p:cTn id="74" dur="1" fill="hold">
                                          <p:stCondLst>
                                            <p:cond delay="0"/>
                                          </p:stCondLst>
                                        </p:cTn>
                                        <p:tgtEl>
                                          <p:spTgt spid="36894"/>
                                        </p:tgtEl>
                                        <p:attrNameLst>
                                          <p:attrName>style.visibility</p:attrName>
                                        </p:attrNameLst>
                                      </p:cBhvr>
                                      <p:to>
                                        <p:strVal val="visible"/>
                                      </p:to>
                                    </p:set>
                                    <p:anim calcmode="lin" valueType="num">
                                      <p:cBhvr additive="base">
                                        <p:cTn id="75" dur="500" fill="hold"/>
                                        <p:tgtEl>
                                          <p:spTgt spid="36894"/>
                                        </p:tgtEl>
                                        <p:attrNameLst>
                                          <p:attrName>ppt_x</p:attrName>
                                        </p:attrNameLst>
                                      </p:cBhvr>
                                      <p:tavLst>
                                        <p:tav tm="0">
                                          <p:val>
                                            <p:strVal val="0-#ppt_w/2"/>
                                          </p:val>
                                        </p:tav>
                                        <p:tav tm="100000">
                                          <p:val>
                                            <p:strVal val="#ppt_x"/>
                                          </p:val>
                                        </p:tav>
                                      </p:tavLst>
                                    </p:anim>
                                    <p:anim calcmode="lin" valueType="num">
                                      <p:cBhvr additive="base">
                                        <p:cTn id="76" dur="500" fill="hold"/>
                                        <p:tgtEl>
                                          <p:spTgt spid="36894"/>
                                        </p:tgtEl>
                                        <p:attrNameLst>
                                          <p:attrName>ppt_y</p:attrName>
                                        </p:attrNameLst>
                                      </p:cBhvr>
                                      <p:tavLst>
                                        <p:tav tm="0">
                                          <p:val>
                                            <p:strVal val="#ppt_y"/>
                                          </p:val>
                                        </p:tav>
                                        <p:tav tm="100000">
                                          <p:val>
                                            <p:strVal val="#ppt_y"/>
                                          </p:val>
                                        </p:tav>
                                      </p:tavLst>
                                    </p:anim>
                                  </p:childTnLst>
                                </p:cTn>
                              </p:par>
                            </p:childTnLst>
                          </p:cTn>
                        </p:par>
                        <p:par>
                          <p:cTn id="77" fill="hold" nodeType="afterGroup">
                            <p:stCondLst>
                              <p:cond delay="1000"/>
                            </p:stCondLst>
                            <p:childTnLst>
                              <p:par>
                                <p:cTn id="78" presetID="17" presetClass="entr" presetSubtype="4" fill="hold" grpId="0" nodeType="afterEffect">
                                  <p:stCondLst>
                                    <p:cond delay="0"/>
                                  </p:stCondLst>
                                  <p:childTnLst>
                                    <p:set>
                                      <p:cBhvr>
                                        <p:cTn id="79" dur="1" fill="hold">
                                          <p:stCondLst>
                                            <p:cond delay="0"/>
                                          </p:stCondLst>
                                        </p:cTn>
                                        <p:tgtEl>
                                          <p:spTgt spid="36886"/>
                                        </p:tgtEl>
                                        <p:attrNameLst>
                                          <p:attrName>style.visibility</p:attrName>
                                        </p:attrNameLst>
                                      </p:cBhvr>
                                      <p:to>
                                        <p:strVal val="visible"/>
                                      </p:to>
                                    </p:set>
                                    <p:anim calcmode="lin" valueType="num">
                                      <p:cBhvr>
                                        <p:cTn id="80" dur="500" fill="hold"/>
                                        <p:tgtEl>
                                          <p:spTgt spid="36886"/>
                                        </p:tgtEl>
                                        <p:attrNameLst>
                                          <p:attrName>ppt_x</p:attrName>
                                        </p:attrNameLst>
                                      </p:cBhvr>
                                      <p:tavLst>
                                        <p:tav tm="0">
                                          <p:val>
                                            <p:strVal val="#ppt_x"/>
                                          </p:val>
                                        </p:tav>
                                        <p:tav tm="100000">
                                          <p:val>
                                            <p:strVal val="#ppt_x"/>
                                          </p:val>
                                        </p:tav>
                                      </p:tavLst>
                                    </p:anim>
                                    <p:anim calcmode="lin" valueType="num">
                                      <p:cBhvr>
                                        <p:cTn id="81" dur="500" fill="hold"/>
                                        <p:tgtEl>
                                          <p:spTgt spid="36886"/>
                                        </p:tgtEl>
                                        <p:attrNameLst>
                                          <p:attrName>ppt_y</p:attrName>
                                        </p:attrNameLst>
                                      </p:cBhvr>
                                      <p:tavLst>
                                        <p:tav tm="0">
                                          <p:val>
                                            <p:strVal val="#ppt_y+#ppt_h/2"/>
                                          </p:val>
                                        </p:tav>
                                        <p:tav tm="100000">
                                          <p:val>
                                            <p:strVal val="#ppt_y"/>
                                          </p:val>
                                        </p:tav>
                                      </p:tavLst>
                                    </p:anim>
                                    <p:anim calcmode="lin" valueType="num">
                                      <p:cBhvr>
                                        <p:cTn id="82" dur="500" fill="hold"/>
                                        <p:tgtEl>
                                          <p:spTgt spid="36886"/>
                                        </p:tgtEl>
                                        <p:attrNameLst>
                                          <p:attrName>ppt_w</p:attrName>
                                        </p:attrNameLst>
                                      </p:cBhvr>
                                      <p:tavLst>
                                        <p:tav tm="0">
                                          <p:val>
                                            <p:strVal val="#ppt_w"/>
                                          </p:val>
                                        </p:tav>
                                        <p:tav tm="100000">
                                          <p:val>
                                            <p:strVal val="#ppt_w"/>
                                          </p:val>
                                        </p:tav>
                                      </p:tavLst>
                                    </p:anim>
                                    <p:anim calcmode="lin" valueType="num">
                                      <p:cBhvr>
                                        <p:cTn id="83" dur="500" fill="hold"/>
                                        <p:tgtEl>
                                          <p:spTgt spid="36886"/>
                                        </p:tgtEl>
                                        <p:attrNameLst>
                                          <p:attrName>ppt_h</p:attrName>
                                        </p:attrNameLst>
                                      </p:cBhvr>
                                      <p:tavLst>
                                        <p:tav tm="0">
                                          <p:val>
                                            <p:fltVal val="0"/>
                                          </p:val>
                                        </p:tav>
                                        <p:tav tm="100000">
                                          <p:val>
                                            <p:strVal val="#ppt_h"/>
                                          </p:val>
                                        </p:tav>
                                      </p:tavLst>
                                    </p:anim>
                                  </p:childTnLst>
                                </p:cTn>
                              </p:par>
                            </p:childTnLst>
                          </p:cTn>
                        </p:par>
                        <p:par>
                          <p:cTn id="84" fill="hold" nodeType="afterGroup">
                            <p:stCondLst>
                              <p:cond delay="1500"/>
                            </p:stCondLst>
                            <p:childTnLst>
                              <p:par>
                                <p:cTn id="85" presetID="1" presetClass="entr" presetSubtype="0" fill="hold" grpId="0" nodeType="afterEffect">
                                  <p:stCondLst>
                                    <p:cond delay="0"/>
                                  </p:stCondLst>
                                  <p:childTnLst>
                                    <p:set>
                                      <p:cBhvr>
                                        <p:cTn id="86" dur="1" fill="hold">
                                          <p:stCondLst>
                                            <p:cond delay="499"/>
                                          </p:stCondLst>
                                        </p:cTn>
                                        <p:tgtEl>
                                          <p:spTgt spid="36898"/>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36890"/>
                                        </p:tgtEl>
                                        <p:attrNameLst>
                                          <p:attrName>style.visibility</p:attrName>
                                        </p:attrNameLst>
                                      </p:cBhvr>
                                      <p:to>
                                        <p:strVal val="visible"/>
                                      </p:to>
                                    </p:set>
                                    <p:anim calcmode="lin" valueType="num">
                                      <p:cBhvr additive="base">
                                        <p:cTn id="91" dur="500" fill="hold"/>
                                        <p:tgtEl>
                                          <p:spTgt spid="36890"/>
                                        </p:tgtEl>
                                        <p:attrNameLst>
                                          <p:attrName>ppt_x</p:attrName>
                                        </p:attrNameLst>
                                      </p:cBhvr>
                                      <p:tavLst>
                                        <p:tav tm="0">
                                          <p:val>
                                            <p:strVal val="0-#ppt_w/2"/>
                                          </p:val>
                                        </p:tav>
                                        <p:tav tm="100000">
                                          <p:val>
                                            <p:strVal val="#ppt_x"/>
                                          </p:val>
                                        </p:tav>
                                      </p:tavLst>
                                    </p:anim>
                                    <p:anim calcmode="lin" valueType="num">
                                      <p:cBhvr additive="base">
                                        <p:cTn id="92" dur="500" fill="hold"/>
                                        <p:tgtEl>
                                          <p:spTgt spid="36890"/>
                                        </p:tgtEl>
                                        <p:attrNameLst>
                                          <p:attrName>ppt_y</p:attrName>
                                        </p:attrNameLst>
                                      </p:cBhvr>
                                      <p:tavLst>
                                        <p:tav tm="0">
                                          <p:val>
                                            <p:strVal val="#ppt_y"/>
                                          </p:val>
                                        </p:tav>
                                        <p:tav tm="100000">
                                          <p:val>
                                            <p:strVal val="#ppt_y"/>
                                          </p:val>
                                        </p:tav>
                                      </p:tavLst>
                                    </p:anim>
                                  </p:childTnLst>
                                </p:cTn>
                              </p:par>
                            </p:childTnLst>
                          </p:cTn>
                        </p:par>
                        <p:par>
                          <p:cTn id="93" fill="hold" nodeType="afterGroup">
                            <p:stCondLst>
                              <p:cond delay="500"/>
                            </p:stCondLst>
                            <p:childTnLst>
                              <p:par>
                                <p:cTn id="94" presetID="17" presetClass="entr" presetSubtype="10" fill="hold" grpId="0" nodeType="afterEffect">
                                  <p:stCondLst>
                                    <p:cond delay="0"/>
                                  </p:stCondLst>
                                  <p:childTnLst>
                                    <p:set>
                                      <p:cBhvr>
                                        <p:cTn id="95" dur="1" fill="hold">
                                          <p:stCondLst>
                                            <p:cond delay="0"/>
                                          </p:stCondLst>
                                        </p:cTn>
                                        <p:tgtEl>
                                          <p:spTgt spid="36895"/>
                                        </p:tgtEl>
                                        <p:attrNameLst>
                                          <p:attrName>style.visibility</p:attrName>
                                        </p:attrNameLst>
                                      </p:cBhvr>
                                      <p:to>
                                        <p:strVal val="visible"/>
                                      </p:to>
                                    </p:set>
                                    <p:anim calcmode="lin" valueType="num">
                                      <p:cBhvr>
                                        <p:cTn id="96" dur="500" fill="hold"/>
                                        <p:tgtEl>
                                          <p:spTgt spid="36895"/>
                                        </p:tgtEl>
                                        <p:attrNameLst>
                                          <p:attrName>ppt_w</p:attrName>
                                        </p:attrNameLst>
                                      </p:cBhvr>
                                      <p:tavLst>
                                        <p:tav tm="0">
                                          <p:val>
                                            <p:fltVal val="0"/>
                                          </p:val>
                                        </p:tav>
                                        <p:tav tm="100000">
                                          <p:val>
                                            <p:strVal val="#ppt_w"/>
                                          </p:val>
                                        </p:tav>
                                      </p:tavLst>
                                    </p:anim>
                                    <p:anim calcmode="lin" valueType="num">
                                      <p:cBhvr>
                                        <p:cTn id="97" dur="500" fill="hold"/>
                                        <p:tgtEl>
                                          <p:spTgt spid="36895"/>
                                        </p:tgtEl>
                                        <p:attrNameLst>
                                          <p:attrName>ppt_h</p:attrName>
                                        </p:attrNameLst>
                                      </p:cBhvr>
                                      <p:tavLst>
                                        <p:tav tm="0">
                                          <p:val>
                                            <p:strVal val="#ppt_h"/>
                                          </p:val>
                                        </p:tav>
                                        <p:tav tm="100000">
                                          <p:val>
                                            <p:strVal val="#ppt_h"/>
                                          </p:val>
                                        </p:tav>
                                      </p:tavLst>
                                    </p:anim>
                                  </p:childTnLst>
                                </p:cTn>
                              </p:par>
                            </p:childTnLst>
                          </p:cTn>
                        </p:par>
                        <p:par>
                          <p:cTn id="98" fill="hold" nodeType="afterGroup">
                            <p:stCondLst>
                              <p:cond delay="1000"/>
                            </p:stCondLst>
                            <p:childTnLst>
                              <p:par>
                                <p:cTn id="99" presetID="1" presetClass="entr" presetSubtype="0" fill="hold" grpId="0" nodeType="afterEffect">
                                  <p:stCondLst>
                                    <p:cond delay="0"/>
                                  </p:stCondLst>
                                  <p:childTnLst>
                                    <p:set>
                                      <p:cBhvr>
                                        <p:cTn id="100" dur="1" fill="hold">
                                          <p:stCondLst>
                                            <p:cond delay="499"/>
                                          </p:stCondLst>
                                        </p:cTn>
                                        <p:tgtEl>
                                          <p:spTgt spid="36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5" grpId="0" animBg="1"/>
      <p:bldP spid="36886" grpId="0" animBg="1"/>
      <p:bldP spid="36887" grpId="0" animBg="1"/>
      <p:bldP spid="36888" grpId="0" animBg="1"/>
      <p:bldP spid="36889" grpId="0" animBg="1"/>
      <p:bldP spid="36890" grpId="0" animBg="1"/>
      <p:bldP spid="36893" grpId="0" animBg="1"/>
      <p:bldP spid="36894" grpId="0" animBg="1"/>
      <p:bldP spid="36895" grpId="0" animBg="1"/>
      <p:bldP spid="36896" grpId="0" autoUpdateAnimBg="0"/>
      <p:bldP spid="36897" grpId="0" autoUpdateAnimBg="0"/>
      <p:bldP spid="36898" grpId="0" autoUpdateAnimBg="0"/>
      <p:bldP spid="36899" grpId="0" autoUpdateAnimBg="0"/>
      <p:bldP spid="36900"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灯片编号占位符 3"/>
          <p:cNvSpPr>
            <a:spLocks noGrp="1"/>
          </p:cNvSpPr>
          <p:nvPr>
            <p:ph type="sldNum" sz="quarter" idx="12"/>
          </p:nvPr>
        </p:nvSpPr>
        <p:spPr/>
        <p:txBody>
          <a:bodyPr/>
          <a:lstStyle/>
          <a:p>
            <a:pPr>
              <a:defRPr/>
            </a:pPr>
            <a:fld id="{0753A0FB-0ACE-4D98-8C3D-05D2EA5B7E53}" type="slidenum">
              <a:rPr lang="en-US" altLang="zh-CN" smtClean="0"/>
              <a:pPr>
                <a:defRPr/>
              </a:pPr>
              <a:t>52</a:t>
            </a:fld>
            <a:r>
              <a:rPr lang="en-US" altLang="zh-CN" dirty="0" smtClean="0"/>
              <a:t>/85</a:t>
            </a:r>
            <a:endParaRPr lang="en-US" altLang="zh-CN" dirty="0"/>
          </a:p>
        </p:txBody>
      </p:sp>
      <p:sp>
        <p:nvSpPr>
          <p:cNvPr id="52227" name="Rectangle 3"/>
          <p:cNvSpPr>
            <a:spLocks noGrp="1" noChangeArrowheads="1"/>
          </p:cNvSpPr>
          <p:nvPr>
            <p:ph type="body" idx="4294967295"/>
          </p:nvPr>
        </p:nvSpPr>
        <p:spPr>
          <a:xfrm>
            <a:off x="609600" y="914400"/>
            <a:ext cx="7772400" cy="838200"/>
          </a:xfrm>
        </p:spPr>
        <p:txBody>
          <a:bodyPr/>
          <a:lstStyle/>
          <a:p>
            <a:pPr eaLnBrk="1" hangingPunct="1"/>
            <a:r>
              <a:rPr lang="zh-CN" altLang="en-US" smtClean="0">
                <a:solidFill>
                  <a:srgbClr val="FF0000"/>
                </a:solidFill>
              </a:rPr>
              <a:t>智能机器人系统框图</a:t>
            </a:r>
          </a:p>
          <a:p>
            <a:pPr eaLnBrk="1" hangingPunct="1"/>
            <a:endParaRPr lang="en-US" altLang="zh-CN" smtClean="0"/>
          </a:p>
        </p:txBody>
      </p:sp>
      <p:grpSp>
        <p:nvGrpSpPr>
          <p:cNvPr id="52229" name="Group 51"/>
          <p:cNvGrpSpPr>
            <a:grpSpLocks/>
          </p:cNvGrpSpPr>
          <p:nvPr/>
        </p:nvGrpSpPr>
        <p:grpSpPr bwMode="auto">
          <a:xfrm>
            <a:off x="395288" y="1700213"/>
            <a:ext cx="8324850" cy="4648200"/>
            <a:chOff x="228" y="1056"/>
            <a:chExt cx="5244" cy="2928"/>
          </a:xfrm>
        </p:grpSpPr>
        <p:sp>
          <p:nvSpPr>
            <p:cNvPr id="52230" name="Text Box 5"/>
            <p:cNvSpPr txBox="1">
              <a:spLocks noChangeArrowheads="1"/>
            </p:cNvSpPr>
            <p:nvPr/>
          </p:nvSpPr>
          <p:spPr bwMode="auto">
            <a:xfrm>
              <a:off x="738" y="1598"/>
              <a:ext cx="270" cy="9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语音处理</a:t>
              </a:r>
            </a:p>
          </p:txBody>
        </p:sp>
        <p:sp>
          <p:nvSpPr>
            <p:cNvPr id="52231" name="Text Box 6"/>
            <p:cNvSpPr txBox="1">
              <a:spLocks noChangeArrowheads="1"/>
            </p:cNvSpPr>
            <p:nvPr/>
          </p:nvSpPr>
          <p:spPr bwMode="auto">
            <a:xfrm>
              <a:off x="1248" y="1929"/>
              <a:ext cx="816" cy="2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目标理解</a:t>
              </a:r>
            </a:p>
          </p:txBody>
        </p:sp>
        <p:sp>
          <p:nvSpPr>
            <p:cNvPr id="52232" name="Text Box 7"/>
            <p:cNvSpPr txBox="1">
              <a:spLocks noChangeArrowheads="1"/>
            </p:cNvSpPr>
            <p:nvPr/>
          </p:nvSpPr>
          <p:spPr bwMode="auto">
            <a:xfrm>
              <a:off x="2331" y="1526"/>
              <a:ext cx="270" cy="105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知识数据库</a:t>
              </a:r>
            </a:p>
          </p:txBody>
        </p:sp>
        <p:sp>
          <p:nvSpPr>
            <p:cNvPr id="52233" name="Text Box 8"/>
            <p:cNvSpPr txBox="1">
              <a:spLocks noChangeArrowheads="1"/>
            </p:cNvSpPr>
            <p:nvPr/>
          </p:nvSpPr>
          <p:spPr bwMode="auto">
            <a:xfrm>
              <a:off x="2832" y="1929"/>
              <a:ext cx="816" cy="2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推理决策</a:t>
              </a:r>
            </a:p>
          </p:txBody>
        </p:sp>
        <p:sp>
          <p:nvSpPr>
            <p:cNvPr id="52234" name="Text Box 9"/>
            <p:cNvSpPr txBox="1">
              <a:spLocks noChangeArrowheads="1"/>
            </p:cNvSpPr>
            <p:nvPr/>
          </p:nvSpPr>
          <p:spPr bwMode="auto">
            <a:xfrm>
              <a:off x="2064" y="1142"/>
              <a:ext cx="816" cy="2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控制策略</a:t>
              </a:r>
            </a:p>
          </p:txBody>
        </p:sp>
        <p:sp>
          <p:nvSpPr>
            <p:cNvPr id="52235" name="Text Box 10"/>
            <p:cNvSpPr txBox="1">
              <a:spLocks noChangeArrowheads="1"/>
            </p:cNvSpPr>
            <p:nvPr/>
          </p:nvSpPr>
          <p:spPr bwMode="auto">
            <a:xfrm>
              <a:off x="1872" y="2870"/>
              <a:ext cx="1200" cy="2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外界环境识别</a:t>
              </a:r>
            </a:p>
          </p:txBody>
        </p:sp>
        <p:sp>
          <p:nvSpPr>
            <p:cNvPr id="52236" name="Text Box 11"/>
            <p:cNvSpPr txBox="1">
              <a:spLocks noChangeArrowheads="1"/>
            </p:cNvSpPr>
            <p:nvPr/>
          </p:nvSpPr>
          <p:spPr bwMode="auto">
            <a:xfrm>
              <a:off x="1872" y="3398"/>
              <a:ext cx="1200" cy="2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传感信息处理</a:t>
              </a:r>
            </a:p>
          </p:txBody>
        </p:sp>
        <p:sp>
          <p:nvSpPr>
            <p:cNvPr id="52237" name="Text Box 12"/>
            <p:cNvSpPr txBox="1">
              <a:spLocks noChangeArrowheads="1"/>
            </p:cNvSpPr>
            <p:nvPr/>
          </p:nvSpPr>
          <p:spPr bwMode="auto">
            <a:xfrm>
              <a:off x="228" y="1598"/>
              <a:ext cx="270" cy="9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操作人员</a:t>
              </a:r>
            </a:p>
          </p:txBody>
        </p:sp>
        <p:sp>
          <p:nvSpPr>
            <p:cNvPr id="52238" name="Text Box 13"/>
            <p:cNvSpPr txBox="1">
              <a:spLocks noChangeArrowheads="1"/>
            </p:cNvSpPr>
            <p:nvPr/>
          </p:nvSpPr>
          <p:spPr bwMode="auto">
            <a:xfrm>
              <a:off x="3876" y="1598"/>
              <a:ext cx="270" cy="9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运动控制</a:t>
              </a:r>
            </a:p>
          </p:txBody>
        </p:sp>
        <p:sp>
          <p:nvSpPr>
            <p:cNvPr id="52239" name="Text Box 14"/>
            <p:cNvSpPr txBox="1">
              <a:spLocks noChangeArrowheads="1"/>
            </p:cNvSpPr>
            <p:nvPr/>
          </p:nvSpPr>
          <p:spPr bwMode="auto">
            <a:xfrm>
              <a:off x="4464" y="1929"/>
              <a:ext cx="480" cy="2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对象</a:t>
              </a:r>
            </a:p>
          </p:txBody>
        </p:sp>
        <p:sp>
          <p:nvSpPr>
            <p:cNvPr id="52240" name="Text Box 15"/>
            <p:cNvSpPr txBox="1">
              <a:spLocks noChangeArrowheads="1"/>
            </p:cNvSpPr>
            <p:nvPr/>
          </p:nvSpPr>
          <p:spPr bwMode="auto">
            <a:xfrm>
              <a:off x="4992" y="1964"/>
              <a:ext cx="480" cy="2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2400">
                  <a:solidFill>
                    <a:schemeClr val="hlink"/>
                  </a:solidFill>
                  <a:latin typeface="Times New Roman" pitchFamily="18" charset="0"/>
                  <a:ea typeface="黑体" pitchFamily="49" charset="-122"/>
                </a:rPr>
                <a:t>环境</a:t>
              </a:r>
            </a:p>
          </p:txBody>
        </p:sp>
        <p:sp>
          <p:nvSpPr>
            <p:cNvPr id="52241" name="Line 16"/>
            <p:cNvSpPr>
              <a:spLocks noChangeShapeType="1"/>
            </p:cNvSpPr>
            <p:nvPr/>
          </p:nvSpPr>
          <p:spPr bwMode="auto">
            <a:xfrm>
              <a:off x="480" y="2054"/>
              <a:ext cx="28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2" name="Line 17"/>
            <p:cNvSpPr>
              <a:spLocks noChangeShapeType="1"/>
            </p:cNvSpPr>
            <p:nvPr/>
          </p:nvSpPr>
          <p:spPr bwMode="auto">
            <a:xfrm>
              <a:off x="1008" y="2054"/>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3" name="Line 18"/>
            <p:cNvSpPr>
              <a:spLocks noChangeShapeType="1"/>
            </p:cNvSpPr>
            <p:nvPr/>
          </p:nvSpPr>
          <p:spPr bwMode="auto">
            <a:xfrm>
              <a:off x="2064" y="2054"/>
              <a:ext cx="28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4" name="Line 19"/>
            <p:cNvSpPr>
              <a:spLocks noChangeShapeType="1"/>
            </p:cNvSpPr>
            <p:nvPr/>
          </p:nvSpPr>
          <p:spPr bwMode="auto">
            <a:xfrm>
              <a:off x="2592" y="2054"/>
              <a:ext cx="24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5" name="Line 20"/>
            <p:cNvSpPr>
              <a:spLocks noChangeShapeType="1"/>
            </p:cNvSpPr>
            <p:nvPr/>
          </p:nvSpPr>
          <p:spPr bwMode="auto">
            <a:xfrm>
              <a:off x="3648" y="2054"/>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6" name="Line 21"/>
            <p:cNvSpPr>
              <a:spLocks noChangeShapeType="1"/>
            </p:cNvSpPr>
            <p:nvPr/>
          </p:nvSpPr>
          <p:spPr bwMode="auto">
            <a:xfrm flipV="1">
              <a:off x="4128" y="2064"/>
              <a:ext cx="3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7" name="Line 22"/>
            <p:cNvSpPr>
              <a:spLocks noChangeShapeType="1"/>
            </p:cNvSpPr>
            <p:nvPr/>
          </p:nvSpPr>
          <p:spPr bwMode="auto">
            <a:xfrm>
              <a:off x="2448" y="2592"/>
              <a:ext cx="0" cy="28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8" name="Line 23"/>
            <p:cNvSpPr>
              <a:spLocks noChangeShapeType="1"/>
            </p:cNvSpPr>
            <p:nvPr/>
          </p:nvSpPr>
          <p:spPr bwMode="auto">
            <a:xfrm>
              <a:off x="2448" y="3120"/>
              <a:ext cx="0" cy="28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9" name="Line 24"/>
            <p:cNvSpPr>
              <a:spLocks noChangeShapeType="1"/>
            </p:cNvSpPr>
            <p:nvPr/>
          </p:nvSpPr>
          <p:spPr bwMode="auto">
            <a:xfrm>
              <a:off x="1584" y="1248"/>
              <a:ext cx="0" cy="6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50" name="Line 25"/>
            <p:cNvSpPr>
              <a:spLocks noChangeShapeType="1"/>
            </p:cNvSpPr>
            <p:nvPr/>
          </p:nvSpPr>
          <p:spPr bwMode="auto">
            <a:xfrm>
              <a:off x="1584" y="1248"/>
              <a:ext cx="4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51" name="Line 26"/>
            <p:cNvSpPr>
              <a:spLocks noChangeShapeType="1"/>
            </p:cNvSpPr>
            <p:nvPr/>
          </p:nvSpPr>
          <p:spPr bwMode="auto">
            <a:xfrm>
              <a:off x="1584" y="2160"/>
              <a:ext cx="0" cy="816"/>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2252" name="Line 27"/>
            <p:cNvSpPr>
              <a:spLocks noChangeShapeType="1"/>
            </p:cNvSpPr>
            <p:nvPr/>
          </p:nvSpPr>
          <p:spPr bwMode="auto">
            <a:xfrm>
              <a:off x="1584" y="2976"/>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53" name="Line 28"/>
            <p:cNvSpPr>
              <a:spLocks noChangeShapeType="1"/>
            </p:cNvSpPr>
            <p:nvPr/>
          </p:nvSpPr>
          <p:spPr bwMode="auto">
            <a:xfrm>
              <a:off x="2880" y="1248"/>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4" name="Line 29"/>
            <p:cNvSpPr>
              <a:spLocks noChangeShapeType="1"/>
            </p:cNvSpPr>
            <p:nvPr/>
          </p:nvSpPr>
          <p:spPr bwMode="auto">
            <a:xfrm>
              <a:off x="3360" y="1248"/>
              <a:ext cx="0" cy="6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55" name="Line 30"/>
            <p:cNvSpPr>
              <a:spLocks noChangeShapeType="1"/>
            </p:cNvSpPr>
            <p:nvPr/>
          </p:nvSpPr>
          <p:spPr bwMode="auto">
            <a:xfrm>
              <a:off x="3360" y="2160"/>
              <a:ext cx="0" cy="816"/>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2256" name="Line 31"/>
            <p:cNvSpPr>
              <a:spLocks noChangeShapeType="1"/>
            </p:cNvSpPr>
            <p:nvPr/>
          </p:nvSpPr>
          <p:spPr bwMode="auto">
            <a:xfrm flipH="1">
              <a:off x="3072" y="2976"/>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57" name="Line 32"/>
            <p:cNvSpPr>
              <a:spLocks noChangeShapeType="1"/>
            </p:cNvSpPr>
            <p:nvPr/>
          </p:nvSpPr>
          <p:spPr bwMode="auto">
            <a:xfrm>
              <a:off x="4752" y="2160"/>
              <a:ext cx="0" cy="17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8" name="Line 33"/>
            <p:cNvSpPr>
              <a:spLocks noChangeShapeType="1"/>
            </p:cNvSpPr>
            <p:nvPr/>
          </p:nvSpPr>
          <p:spPr bwMode="auto">
            <a:xfrm flipH="1">
              <a:off x="2592" y="3888"/>
              <a:ext cx="21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9" name="Line 34"/>
            <p:cNvSpPr>
              <a:spLocks noChangeShapeType="1"/>
            </p:cNvSpPr>
            <p:nvPr/>
          </p:nvSpPr>
          <p:spPr bwMode="auto">
            <a:xfrm flipV="1">
              <a:off x="2592" y="3648"/>
              <a:ext cx="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60" name="Line 35"/>
            <p:cNvSpPr>
              <a:spLocks noChangeShapeType="1"/>
            </p:cNvSpPr>
            <p:nvPr/>
          </p:nvSpPr>
          <p:spPr bwMode="auto">
            <a:xfrm>
              <a:off x="2304" y="3648"/>
              <a:ext cx="0" cy="336"/>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1" name="Line 36"/>
            <p:cNvSpPr>
              <a:spLocks noChangeShapeType="1"/>
            </p:cNvSpPr>
            <p:nvPr/>
          </p:nvSpPr>
          <p:spPr bwMode="auto">
            <a:xfrm>
              <a:off x="2304" y="3984"/>
              <a:ext cx="2832" cy="0"/>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2" name="Line 37"/>
            <p:cNvSpPr>
              <a:spLocks noChangeShapeType="1"/>
            </p:cNvSpPr>
            <p:nvPr/>
          </p:nvSpPr>
          <p:spPr bwMode="auto">
            <a:xfrm flipV="1">
              <a:off x="5136" y="2352"/>
              <a:ext cx="0" cy="1632"/>
            </a:xfrm>
            <a:prstGeom prst="line">
              <a:avLst/>
            </a:prstGeom>
            <a:noFill/>
            <a:ln w="28575">
              <a:solidFill>
                <a:schemeClr val="tx1"/>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63" name="Line 38"/>
            <p:cNvSpPr>
              <a:spLocks noChangeShapeType="1"/>
            </p:cNvSpPr>
            <p:nvPr/>
          </p:nvSpPr>
          <p:spPr bwMode="auto">
            <a:xfrm>
              <a:off x="4560" y="2160"/>
              <a:ext cx="0" cy="240"/>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4" name="Line 39"/>
            <p:cNvSpPr>
              <a:spLocks noChangeShapeType="1"/>
            </p:cNvSpPr>
            <p:nvPr/>
          </p:nvSpPr>
          <p:spPr bwMode="auto">
            <a:xfrm flipH="1">
              <a:off x="4128" y="2400"/>
              <a:ext cx="432" cy="0"/>
            </a:xfrm>
            <a:prstGeom prst="line">
              <a:avLst/>
            </a:prstGeom>
            <a:noFill/>
            <a:ln w="28575">
              <a:solidFill>
                <a:schemeClr val="tx1"/>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65" name="Rectangle 40"/>
            <p:cNvSpPr>
              <a:spLocks noChangeArrowheads="1"/>
            </p:cNvSpPr>
            <p:nvPr/>
          </p:nvSpPr>
          <p:spPr bwMode="auto">
            <a:xfrm>
              <a:off x="672" y="1056"/>
              <a:ext cx="3648" cy="2688"/>
            </a:xfrm>
            <a:prstGeom prst="rect">
              <a:avLst/>
            </a:prstGeom>
            <a:noFill/>
            <a:ln w="2857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solidFill>
                  <a:schemeClr val="hlink"/>
                </a:solidFill>
                <a:latin typeface="Times New Roman" pitchFamily="18" charset="0"/>
              </a:endParaRPr>
            </a:p>
          </p:txBody>
        </p:sp>
        <p:sp>
          <p:nvSpPr>
            <p:cNvPr id="52266" name="Text Box 41"/>
            <p:cNvSpPr txBox="1">
              <a:spLocks noChangeArrowheads="1"/>
            </p:cNvSpPr>
            <p:nvPr/>
          </p:nvSpPr>
          <p:spPr bwMode="auto">
            <a:xfrm>
              <a:off x="768" y="3264"/>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800">
                  <a:solidFill>
                    <a:schemeClr val="hlink"/>
                  </a:solidFill>
                  <a:latin typeface="Times New Roman" pitchFamily="18" charset="0"/>
                  <a:ea typeface="黑体" pitchFamily="49" charset="-122"/>
                </a:rPr>
                <a:t>智能机器人</a:t>
              </a:r>
            </a:p>
          </p:txBody>
        </p:sp>
        <p:sp>
          <p:nvSpPr>
            <p:cNvPr id="52267" name="Text Box 42"/>
            <p:cNvSpPr txBox="1">
              <a:spLocks noChangeArrowheads="1"/>
            </p:cNvSpPr>
            <p:nvPr/>
          </p:nvSpPr>
          <p:spPr bwMode="auto">
            <a:xfrm>
              <a:off x="480" y="1680"/>
              <a:ext cx="25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400">
                  <a:solidFill>
                    <a:schemeClr val="hlink"/>
                  </a:solidFill>
                  <a:latin typeface="Times New Roman" pitchFamily="18" charset="0"/>
                  <a:ea typeface="黑体" pitchFamily="49" charset="-122"/>
                </a:rPr>
                <a:t>指令</a:t>
              </a:r>
            </a:p>
          </p:txBody>
        </p:sp>
        <p:sp>
          <p:nvSpPr>
            <p:cNvPr id="52268" name="Text Box 43"/>
            <p:cNvSpPr txBox="1">
              <a:spLocks noChangeArrowheads="1"/>
            </p:cNvSpPr>
            <p:nvPr/>
          </p:nvSpPr>
          <p:spPr bwMode="auto">
            <a:xfrm>
              <a:off x="480" y="2208"/>
              <a:ext cx="25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400">
                  <a:solidFill>
                    <a:schemeClr val="hlink"/>
                  </a:solidFill>
                  <a:latin typeface="Times New Roman" pitchFamily="18" charset="0"/>
                  <a:ea typeface="黑体" pitchFamily="49" charset="-122"/>
                </a:rPr>
                <a:t>回答</a:t>
              </a:r>
            </a:p>
          </p:txBody>
        </p:sp>
        <p:sp>
          <p:nvSpPr>
            <p:cNvPr id="52269" name="Text Box 44"/>
            <p:cNvSpPr txBox="1">
              <a:spLocks noChangeArrowheads="1"/>
            </p:cNvSpPr>
            <p:nvPr/>
          </p:nvSpPr>
          <p:spPr bwMode="auto">
            <a:xfrm>
              <a:off x="4128" y="1728"/>
              <a:ext cx="250"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400">
                  <a:solidFill>
                    <a:schemeClr val="hlink"/>
                  </a:solidFill>
                  <a:latin typeface="Times New Roman" pitchFamily="18" charset="0"/>
                  <a:ea typeface="黑体" pitchFamily="49" charset="-122"/>
                </a:rPr>
                <a:t>控制</a:t>
              </a:r>
            </a:p>
          </p:txBody>
        </p:sp>
        <p:sp>
          <p:nvSpPr>
            <p:cNvPr id="52270" name="Text Box 45"/>
            <p:cNvSpPr txBox="1">
              <a:spLocks noChangeArrowheads="1"/>
            </p:cNvSpPr>
            <p:nvPr/>
          </p:nvSpPr>
          <p:spPr bwMode="auto">
            <a:xfrm>
              <a:off x="4128" y="2448"/>
              <a:ext cx="25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400">
                  <a:solidFill>
                    <a:schemeClr val="hlink"/>
                  </a:solidFill>
                  <a:latin typeface="Times New Roman" pitchFamily="18" charset="0"/>
                  <a:ea typeface="黑体" pitchFamily="49" charset="-122"/>
                </a:rPr>
                <a:t>局部反馈</a:t>
              </a:r>
            </a:p>
          </p:txBody>
        </p:sp>
        <p:sp>
          <p:nvSpPr>
            <p:cNvPr id="52271" name="Text Box 46"/>
            <p:cNvSpPr txBox="1">
              <a:spLocks noChangeArrowheads="1"/>
            </p:cNvSpPr>
            <p:nvPr/>
          </p:nvSpPr>
          <p:spPr bwMode="auto">
            <a:xfrm>
              <a:off x="4416" y="3552"/>
              <a:ext cx="4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600">
                  <a:solidFill>
                    <a:schemeClr val="hlink"/>
                  </a:solidFill>
                  <a:latin typeface="Times New Roman" pitchFamily="18" charset="0"/>
                  <a:ea typeface="黑体" pitchFamily="49" charset="-122"/>
                </a:rPr>
                <a:t>测量</a:t>
              </a:r>
            </a:p>
          </p:txBody>
        </p:sp>
        <p:sp>
          <p:nvSpPr>
            <p:cNvPr id="52272" name="Text Box 47"/>
            <p:cNvSpPr txBox="1">
              <a:spLocks noChangeArrowheads="1"/>
            </p:cNvSpPr>
            <p:nvPr/>
          </p:nvSpPr>
          <p:spPr bwMode="auto">
            <a:xfrm>
              <a:off x="4800" y="3648"/>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50000"/>
                </a:spcBef>
                <a:buFontTx/>
                <a:buNone/>
              </a:pPr>
              <a:r>
                <a:rPr lang="zh-CN" altLang="en-US" sz="1600">
                  <a:solidFill>
                    <a:schemeClr val="hlink"/>
                  </a:solidFill>
                  <a:latin typeface="Times New Roman" pitchFamily="18" charset="0"/>
                  <a:ea typeface="黑体" pitchFamily="49" charset="-122"/>
                </a:rPr>
                <a:t>搜索</a:t>
              </a:r>
            </a:p>
          </p:txBody>
        </p:sp>
        <p:sp>
          <p:nvSpPr>
            <p:cNvPr id="52273" name="AutoShape 48"/>
            <p:cNvSpPr>
              <a:spLocks noChangeArrowheads="1"/>
            </p:cNvSpPr>
            <p:nvPr/>
          </p:nvSpPr>
          <p:spPr bwMode="auto">
            <a:xfrm flipH="1">
              <a:off x="4320" y="1584"/>
              <a:ext cx="1152" cy="1104"/>
            </a:xfrm>
            <a:prstGeom prst="cloudCallout">
              <a:avLst>
                <a:gd name="adj1" fmla="val -42102"/>
                <a:gd name="adj2" fmla="val 16481"/>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2400">
                <a:solidFill>
                  <a:schemeClr val="hlink"/>
                </a:solidFill>
                <a:latin typeface="Times New Roman" pitchFamily="18" charset="0"/>
                <a:ea typeface="黑体" pitchFamily="49" charset="-122"/>
              </a:endParaRPr>
            </a:p>
          </p:txBody>
        </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0929707-81BC-4081-8870-551A9023B97D}" type="slidenum">
              <a:rPr lang="en-US" altLang="zh-CN" smtClean="0"/>
              <a:pPr>
                <a:defRPr/>
              </a:pPr>
              <a:t>53</a:t>
            </a:fld>
            <a:r>
              <a:rPr lang="en-US" altLang="zh-CN" dirty="0" smtClean="0"/>
              <a:t>/85</a:t>
            </a:r>
            <a:endParaRPr lang="en-US" altLang="zh-CN" dirty="0"/>
          </a:p>
        </p:txBody>
      </p:sp>
      <p:sp>
        <p:nvSpPr>
          <p:cNvPr id="53251" name="Rectangle 3"/>
          <p:cNvSpPr>
            <a:spLocks noGrp="1" noChangeArrowheads="1"/>
          </p:cNvSpPr>
          <p:nvPr>
            <p:ph type="body" idx="4294967295"/>
          </p:nvPr>
        </p:nvSpPr>
        <p:spPr>
          <a:xfrm>
            <a:off x="685800" y="980728"/>
            <a:ext cx="7772400" cy="4953000"/>
          </a:xfrm>
        </p:spPr>
        <p:txBody>
          <a:bodyPr/>
          <a:lstStyle/>
          <a:p>
            <a:pPr eaLnBrk="1" hangingPunct="1">
              <a:lnSpc>
                <a:spcPct val="114000"/>
              </a:lnSpc>
              <a:spcBef>
                <a:spcPts val="600"/>
              </a:spcBef>
            </a:pPr>
            <a:r>
              <a:rPr lang="zh-CN" altLang="en-US" dirty="0" smtClean="0">
                <a:solidFill>
                  <a:srgbClr val="FF0000"/>
                </a:solidFill>
                <a:ea typeface="黑体" pitchFamily="49" charset="-122"/>
              </a:rPr>
              <a:t>机器人学的研究领域</a:t>
            </a:r>
            <a:endParaRPr lang="zh-CN" altLang="en-US" sz="2400" dirty="0" smtClean="0">
              <a:solidFill>
                <a:schemeClr val="accent2"/>
              </a:solidFill>
              <a:ea typeface="黑体" pitchFamily="49" charset="-122"/>
            </a:endParaRPr>
          </a:p>
          <a:p>
            <a:pPr lvl="1" eaLnBrk="1" hangingPunct="1">
              <a:lnSpc>
                <a:spcPct val="114000"/>
              </a:lnSpc>
              <a:spcBef>
                <a:spcPts val="600"/>
              </a:spcBef>
              <a:buFont typeface="Wingdings" pitchFamily="2" charset="2"/>
              <a:buChar char="Ø"/>
            </a:pPr>
            <a:r>
              <a:rPr lang="zh-CN" altLang="en-US" dirty="0" smtClean="0">
                <a:solidFill>
                  <a:schemeClr val="hlink"/>
                </a:solidFill>
                <a:ea typeface="黑体" pitchFamily="49" charset="-122"/>
              </a:rPr>
              <a:t>机构</a:t>
            </a:r>
            <a:endParaRPr lang="en-US" altLang="zh-CN" dirty="0" smtClean="0">
              <a:solidFill>
                <a:schemeClr val="hlink"/>
              </a:solidFill>
              <a:ea typeface="黑体" pitchFamily="49" charset="-122"/>
            </a:endParaRPr>
          </a:p>
          <a:p>
            <a:pPr lvl="2" eaLnBrk="1" hangingPunct="1">
              <a:lnSpc>
                <a:spcPct val="114000"/>
              </a:lnSpc>
              <a:spcBef>
                <a:spcPts val="600"/>
              </a:spcBef>
              <a:buFont typeface="Wingdings" panose="05000000000000000000" pitchFamily="2" charset="2"/>
              <a:buChar char="ü"/>
            </a:pPr>
            <a:r>
              <a:rPr lang="zh-CN" altLang="zh-CN" dirty="0" smtClean="0">
                <a:latin typeface="黑体" panose="02010609060101010101" pitchFamily="49" charset="-122"/>
                <a:ea typeface="黑体" panose="02010609060101010101" pitchFamily="49" charset="-122"/>
              </a:rPr>
              <a:t>仿生机构设计</a:t>
            </a:r>
            <a:r>
              <a:rPr lang="zh-CN" altLang="en-US" dirty="0" smtClean="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人、鱼、蛇、狗、鸟</a:t>
            </a:r>
            <a:r>
              <a:rPr lang="zh-CN" altLang="en-US" dirty="0">
                <a:latin typeface="黑体" panose="02010609060101010101" pitchFamily="49" charset="-122"/>
                <a:ea typeface="黑体" panose="02010609060101010101" pitchFamily="49" charset="-122"/>
              </a:rPr>
              <a:t>等</a:t>
            </a:r>
            <a:endParaRPr lang="en-US" altLang="zh-CN" dirty="0">
              <a:latin typeface="黑体" panose="02010609060101010101" pitchFamily="49" charset="-122"/>
              <a:ea typeface="黑体" panose="02010609060101010101" pitchFamily="49" charset="-122"/>
            </a:endParaRPr>
          </a:p>
          <a:p>
            <a:pPr lvl="2" eaLnBrk="1" hangingPunct="1">
              <a:lnSpc>
                <a:spcPct val="114000"/>
              </a:lnSpc>
              <a:spcBef>
                <a:spcPts val="600"/>
              </a:spcBef>
              <a:buFont typeface="Wingdings" panose="05000000000000000000" pitchFamily="2" charset="2"/>
              <a:buChar char="ü"/>
            </a:pPr>
            <a:r>
              <a:rPr lang="zh-CN" altLang="zh-CN" dirty="0" smtClean="0">
                <a:latin typeface="黑体" panose="02010609060101010101" pitchFamily="49" charset="-122"/>
                <a:ea typeface="黑体" panose="02010609060101010101" pitchFamily="49" charset="-122"/>
              </a:rPr>
              <a:t>新型构型设计</a:t>
            </a:r>
            <a:r>
              <a:rPr lang="zh-CN" altLang="en-US" dirty="0" smtClean="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特殊的机器人</a:t>
            </a:r>
            <a:r>
              <a:rPr lang="zh-CN" altLang="zh-CN" dirty="0" smtClean="0">
                <a:latin typeface="黑体" panose="02010609060101010101" pitchFamily="49" charset="-122"/>
                <a:ea typeface="黑体" panose="02010609060101010101" pitchFamily="49" charset="-122"/>
              </a:rPr>
              <a:t>构型</a:t>
            </a:r>
            <a:endParaRPr lang="en-US" altLang="zh-CN" dirty="0" smtClean="0">
              <a:latin typeface="黑体" panose="02010609060101010101" pitchFamily="49" charset="-122"/>
              <a:ea typeface="黑体" panose="02010609060101010101" pitchFamily="49" charset="-122"/>
            </a:endParaRPr>
          </a:p>
          <a:p>
            <a:pPr lvl="2" eaLnBrk="1" hangingPunct="1">
              <a:lnSpc>
                <a:spcPct val="114000"/>
              </a:lnSpc>
              <a:spcBef>
                <a:spcPts val="600"/>
              </a:spcBef>
              <a:buFont typeface="Wingdings" panose="05000000000000000000" pitchFamily="2" charset="2"/>
              <a:buChar char="ü"/>
            </a:pPr>
            <a:r>
              <a:rPr lang="zh-CN" altLang="zh-CN" dirty="0">
                <a:latin typeface="黑体" panose="02010609060101010101" pitchFamily="49" charset="-122"/>
                <a:ea typeface="黑体" panose="02010609060101010101" pitchFamily="49" charset="-122"/>
              </a:rPr>
              <a:t>操作手设计</a:t>
            </a:r>
            <a:r>
              <a:rPr lang="zh-CN" altLang="en-US"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两指、三指、四指和五指操作手</a:t>
            </a:r>
            <a:endParaRPr lang="en-US" altLang="zh-CN" dirty="0">
              <a:latin typeface="黑体" panose="02010609060101010101" pitchFamily="49" charset="-122"/>
              <a:ea typeface="黑体" panose="02010609060101010101" pitchFamily="49" charset="-122"/>
            </a:endParaRPr>
          </a:p>
          <a:p>
            <a:pPr lvl="2" eaLnBrk="1" hangingPunct="1">
              <a:lnSpc>
                <a:spcPct val="114000"/>
              </a:lnSpc>
              <a:spcBef>
                <a:spcPts val="600"/>
              </a:spcBef>
              <a:buFont typeface="Wingdings" panose="05000000000000000000" pitchFamily="2" charset="2"/>
              <a:buChar char="ü"/>
            </a:pPr>
            <a:r>
              <a:rPr lang="zh-CN" altLang="zh-CN" dirty="0">
                <a:latin typeface="黑体" panose="02010609060101010101" pitchFamily="49" charset="-122"/>
                <a:ea typeface="黑体" panose="02010609060101010101" pitchFamily="49" charset="-122"/>
              </a:rPr>
              <a:t>减速器</a:t>
            </a:r>
            <a:r>
              <a:rPr lang="zh-CN" altLang="en-US" dirty="0">
                <a:latin typeface="黑体" panose="02010609060101010101" pitchFamily="49" charset="-122"/>
                <a:ea typeface="黑体" panose="02010609060101010101" pitchFamily="49" charset="-122"/>
              </a:rPr>
              <a:t>：大减速比、高精度、长寿命</a:t>
            </a:r>
            <a:endParaRPr lang="en-US" altLang="zh-CN" dirty="0">
              <a:latin typeface="黑体" panose="02010609060101010101" pitchFamily="49" charset="-122"/>
              <a:ea typeface="黑体" panose="02010609060101010101" pitchFamily="49" charset="-122"/>
            </a:endParaRPr>
          </a:p>
          <a:p>
            <a:pPr lvl="2" eaLnBrk="1" hangingPunct="1">
              <a:lnSpc>
                <a:spcPct val="114000"/>
              </a:lnSpc>
              <a:spcBef>
                <a:spcPts val="600"/>
              </a:spcBef>
              <a:buFont typeface="Wingdings" panose="05000000000000000000" pitchFamily="2" charset="2"/>
              <a:buChar char="ü"/>
            </a:pPr>
            <a:r>
              <a:rPr lang="zh-CN" altLang="zh-CN" dirty="0" smtClean="0">
                <a:latin typeface="黑体" panose="02010609060101010101" pitchFamily="49" charset="-122"/>
                <a:ea typeface="黑体" panose="02010609060101010101" pitchFamily="49" charset="-122"/>
              </a:rPr>
              <a:t>末端</a:t>
            </a:r>
            <a:r>
              <a:rPr lang="zh-CN" altLang="zh-CN" dirty="0">
                <a:latin typeface="黑体" panose="02010609060101010101" pitchFamily="49" charset="-122"/>
                <a:ea typeface="黑体" panose="02010609060101010101" pitchFamily="49" charset="-122"/>
              </a:rPr>
              <a:t>执行机构</a:t>
            </a:r>
            <a:r>
              <a:rPr lang="zh-CN" altLang="en-US" dirty="0">
                <a:latin typeface="黑体" panose="02010609060101010101" pitchFamily="49" charset="-122"/>
                <a:ea typeface="黑体" panose="02010609060101010101" pitchFamily="49" charset="-122"/>
              </a:rPr>
              <a:t>：夹爪、吸附</a:t>
            </a:r>
            <a:endParaRPr lang="en-US" altLang="zh-CN" dirty="0">
              <a:latin typeface="黑体" panose="02010609060101010101" pitchFamily="49" charset="-122"/>
              <a:ea typeface="黑体" panose="02010609060101010101" pitchFamily="49" charset="-122"/>
            </a:endParaRPr>
          </a:p>
          <a:p>
            <a:pPr lvl="2" eaLnBrk="1" hangingPunct="1">
              <a:lnSpc>
                <a:spcPct val="114000"/>
              </a:lnSpc>
              <a:spcBef>
                <a:spcPts val="600"/>
              </a:spcBef>
              <a:buFont typeface="Wingdings" panose="05000000000000000000" pitchFamily="2" charset="2"/>
              <a:buChar char="ü"/>
            </a:pPr>
            <a:r>
              <a:rPr lang="zh-CN" altLang="zh-CN" dirty="0" smtClean="0">
                <a:latin typeface="黑体" panose="02010609060101010101" pitchFamily="49" charset="-122"/>
                <a:ea typeface="黑体" panose="02010609060101010101" pitchFamily="49" charset="-122"/>
              </a:rPr>
              <a:t>新型材料</a:t>
            </a:r>
            <a:r>
              <a:rPr lang="zh-CN" altLang="en-US" dirty="0">
                <a:latin typeface="黑体" panose="02010609060101010101" pitchFamily="49" charset="-122"/>
                <a:ea typeface="黑体" panose="02010609060101010101" pitchFamily="49" charset="-122"/>
              </a:rPr>
              <a:t>：连杆、人造皮肤等</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6176" y="4201703"/>
            <a:ext cx="2063232" cy="2521728"/>
          </a:xfrm>
          <a:prstGeom prst="rect">
            <a:avLst/>
          </a:prstGeom>
        </p:spPr>
      </p:pic>
    </p:spTree>
    <p:extLst>
      <p:ext uri="{BB962C8B-B14F-4D97-AF65-F5344CB8AC3E}">
        <p14:creationId xmlns:p14="http://schemas.microsoft.com/office/powerpoint/2010/main" val="2379831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0929707-81BC-4081-8870-551A9023B97D}" type="slidenum">
              <a:rPr lang="en-US" altLang="zh-CN" smtClean="0"/>
              <a:pPr>
                <a:defRPr/>
              </a:pPr>
              <a:t>54</a:t>
            </a:fld>
            <a:r>
              <a:rPr lang="en-US" altLang="zh-CN" dirty="0" smtClean="0"/>
              <a:t>/85</a:t>
            </a:r>
            <a:endParaRPr lang="en-US" altLang="zh-CN" dirty="0"/>
          </a:p>
        </p:txBody>
      </p:sp>
      <p:sp>
        <p:nvSpPr>
          <p:cNvPr id="53251" name="Rectangle 3"/>
          <p:cNvSpPr>
            <a:spLocks noGrp="1" noChangeArrowheads="1"/>
          </p:cNvSpPr>
          <p:nvPr>
            <p:ph type="body" idx="4294967295"/>
          </p:nvPr>
        </p:nvSpPr>
        <p:spPr>
          <a:xfrm>
            <a:off x="323528" y="980728"/>
            <a:ext cx="8496944" cy="5472608"/>
          </a:xfrm>
        </p:spPr>
        <p:txBody>
          <a:bodyPr/>
          <a:lstStyle/>
          <a:p>
            <a:pPr eaLnBrk="1" hangingPunct="1">
              <a:lnSpc>
                <a:spcPct val="114000"/>
              </a:lnSpc>
              <a:spcBef>
                <a:spcPts val="600"/>
              </a:spcBef>
            </a:pPr>
            <a:r>
              <a:rPr lang="zh-CN" altLang="en-US" dirty="0" smtClean="0">
                <a:solidFill>
                  <a:srgbClr val="FF0000"/>
                </a:solidFill>
                <a:latin typeface="Times New Roman" panose="02020603050405020304" pitchFamily="18" charset="0"/>
                <a:ea typeface="黑体" pitchFamily="49" charset="-122"/>
                <a:cs typeface="Times New Roman" panose="02020603050405020304" pitchFamily="18" charset="0"/>
              </a:rPr>
              <a:t>机器人学的研究领域</a:t>
            </a:r>
            <a:endParaRPr lang="zh-CN" altLang="en-US" sz="2400" dirty="0" smtClean="0">
              <a:solidFill>
                <a:schemeClr val="accent2"/>
              </a:solidFill>
              <a:latin typeface="Times New Roman" panose="02020603050405020304" pitchFamily="18" charset="0"/>
              <a:ea typeface="黑体" pitchFamily="49" charset="-122"/>
              <a:cs typeface="Times New Roman" panose="02020603050405020304" pitchFamily="18" charset="0"/>
            </a:endParaRPr>
          </a:p>
          <a:p>
            <a:pPr lvl="1" eaLnBrk="1" hangingPunct="1">
              <a:lnSpc>
                <a:spcPct val="114000"/>
              </a:lnSpc>
              <a:spcBef>
                <a:spcPts val="600"/>
              </a:spcBef>
              <a:buFont typeface="Wingdings" pitchFamily="2" charset="2"/>
              <a:buChar char="Ø"/>
            </a:pPr>
            <a:r>
              <a:rPr lang="zh-CN" altLang="en-US" dirty="0" smtClean="0">
                <a:solidFill>
                  <a:schemeClr val="hlink"/>
                </a:solidFill>
                <a:latin typeface="Times New Roman" panose="02020603050405020304" pitchFamily="18" charset="0"/>
                <a:ea typeface="黑体" pitchFamily="49" charset="-122"/>
                <a:cs typeface="Times New Roman" panose="02020603050405020304" pitchFamily="18" charset="0"/>
              </a:rPr>
              <a:t>感知</a:t>
            </a:r>
            <a:endParaRPr lang="en-US" altLang="zh-CN" dirty="0" smtClean="0">
              <a:solidFill>
                <a:schemeClr val="hlink"/>
              </a:solidFill>
              <a:latin typeface="Times New Roman" panose="02020603050405020304" pitchFamily="18" charset="0"/>
              <a:ea typeface="黑体"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smtClean="0">
                <a:latin typeface="Times New Roman" panose="02020603050405020304" pitchFamily="18" charset="0"/>
                <a:ea typeface="黑体" panose="02010609060101010101" pitchFamily="49" charset="-122"/>
                <a:cs typeface="Times New Roman" panose="02020603050405020304" pitchFamily="18" charset="0"/>
              </a:rPr>
              <a:t>传感器</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设计：</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视觉、听觉</a:t>
            </a:r>
            <a:r>
              <a:rPr lang="zh-CN" altLang="zh-CN"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力觉、</a:t>
            </a:r>
            <a:r>
              <a:rPr lang="zh-CN" altLang="zh-CN" dirty="0" smtClean="0">
                <a:latin typeface="Times New Roman" panose="02020603050405020304" pitchFamily="18" charset="0"/>
                <a:ea typeface="黑体" panose="02010609060101010101" pitchFamily="49" charset="-122"/>
                <a:cs typeface="Times New Roman" panose="02020603050405020304" pitchFamily="18" charset="0"/>
              </a:rPr>
              <a:t>触觉</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等</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智能</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传感器</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传感系统设计</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传感器选型、布局、信号传输</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无线传感网络</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节点、网络拓扑、通讯、组网、唤醒、定位、能源管理等，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传感信息融合</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加权和、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EKF</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、粒子滤波、</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证据推理</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导航与定位</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同时定位与地图构建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(SLAM)</a:t>
            </a:r>
          </a:p>
          <a:p>
            <a:pPr lvl="2" eaLnBrk="1" hangingPunct="1">
              <a:lnSpc>
                <a:spcPct val="114000"/>
              </a:lnSpc>
              <a:spcBef>
                <a:spcPts val="600"/>
              </a:spcBef>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机器人视觉：</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图像处理、目标分割、特征提取、</a:t>
            </a:r>
            <a:r>
              <a:rPr lang="zh-CN" altLang="zh-CN" dirty="0" smtClean="0">
                <a:latin typeface="Times New Roman" panose="02020603050405020304" pitchFamily="18" charset="0"/>
                <a:ea typeface="黑体" panose="02010609060101010101" pitchFamily="49" charset="-122"/>
                <a:cs typeface="Times New Roman" panose="02020603050405020304" pitchFamily="18" charset="0"/>
              </a:rPr>
              <a:t>目标识别</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041313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0929707-81BC-4081-8870-551A9023B97D}" type="slidenum">
              <a:rPr lang="en-US" altLang="zh-CN" smtClean="0"/>
              <a:pPr>
                <a:defRPr/>
              </a:pPr>
              <a:t>55</a:t>
            </a:fld>
            <a:r>
              <a:rPr lang="en-US" altLang="zh-CN" dirty="0" smtClean="0"/>
              <a:t>/85</a:t>
            </a:r>
            <a:endParaRPr lang="en-US" altLang="zh-CN" dirty="0"/>
          </a:p>
        </p:txBody>
      </p:sp>
      <p:sp>
        <p:nvSpPr>
          <p:cNvPr id="53251" name="Rectangle 3"/>
          <p:cNvSpPr>
            <a:spLocks noGrp="1" noChangeArrowheads="1"/>
          </p:cNvSpPr>
          <p:nvPr>
            <p:ph type="body" idx="4294967295"/>
          </p:nvPr>
        </p:nvSpPr>
        <p:spPr>
          <a:xfrm>
            <a:off x="323528" y="980728"/>
            <a:ext cx="8496944" cy="4953000"/>
          </a:xfrm>
        </p:spPr>
        <p:txBody>
          <a:bodyPr/>
          <a:lstStyle/>
          <a:p>
            <a:pPr eaLnBrk="1" hangingPunct="1">
              <a:lnSpc>
                <a:spcPct val="114000"/>
              </a:lnSpc>
              <a:spcBef>
                <a:spcPts val="600"/>
              </a:spcBef>
            </a:pPr>
            <a:r>
              <a:rPr lang="zh-CN" altLang="en-US" dirty="0" smtClean="0">
                <a:solidFill>
                  <a:srgbClr val="FF0000"/>
                </a:solidFill>
                <a:ea typeface="黑体" pitchFamily="49" charset="-122"/>
              </a:rPr>
              <a:t>机器人学的研究领域</a:t>
            </a:r>
            <a:endParaRPr lang="zh-CN" altLang="en-US" sz="2400" dirty="0" smtClean="0">
              <a:solidFill>
                <a:schemeClr val="accent2"/>
              </a:solidFill>
              <a:ea typeface="黑体" pitchFamily="49" charset="-122"/>
            </a:endParaRPr>
          </a:p>
          <a:p>
            <a:pPr lvl="1" eaLnBrk="1" hangingPunct="1">
              <a:lnSpc>
                <a:spcPct val="114000"/>
              </a:lnSpc>
              <a:spcBef>
                <a:spcPts val="600"/>
              </a:spcBef>
              <a:buFont typeface="Wingdings" pitchFamily="2" charset="2"/>
              <a:buChar char="Ø"/>
            </a:pPr>
            <a:r>
              <a:rPr lang="zh-CN" altLang="en-US" dirty="0" smtClean="0">
                <a:solidFill>
                  <a:schemeClr val="hlink"/>
                </a:solidFill>
                <a:ea typeface="黑体" pitchFamily="49" charset="-122"/>
              </a:rPr>
              <a:t>驱动</a:t>
            </a:r>
            <a:endParaRPr lang="en-US" altLang="zh-CN" dirty="0" smtClean="0">
              <a:solidFill>
                <a:schemeClr val="hlink"/>
              </a:solidFill>
              <a:ea typeface="黑体" pitchFamily="49" charset="-122"/>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超低惯性电机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：体积小、功率大，</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瑞士</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Maxon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电机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伺服驱动器</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低速特性和零速转矩保持</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直驱：直接驱动，</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直线电机、力矩电机、外转子电机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液压驱动</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：推力大，</a:t>
            </a:r>
            <a:r>
              <a:rPr lang="en-US" altLang="zh-CN" dirty="0" err="1" smtClean="0">
                <a:latin typeface="Times New Roman" panose="02020603050405020304" pitchFamily="18" charset="0"/>
                <a:ea typeface="黑体" panose="02010609060101010101" pitchFamily="49" charset="-122"/>
                <a:cs typeface="Times New Roman" panose="02020603050405020304" pitchFamily="18" charset="0"/>
              </a:rPr>
              <a:t>BigDog</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Atlas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Handle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机器人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压电驱动：高精度、高刚度，</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具有漂移、滞回特性</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7815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0929707-81BC-4081-8870-551A9023B97D}" type="slidenum">
              <a:rPr lang="en-US" altLang="zh-CN" smtClean="0"/>
              <a:pPr>
                <a:defRPr/>
              </a:pPr>
              <a:t>56</a:t>
            </a:fld>
            <a:r>
              <a:rPr lang="en-US" altLang="zh-CN" dirty="0" smtClean="0"/>
              <a:t>/85</a:t>
            </a:r>
            <a:endParaRPr lang="en-US" altLang="zh-CN" dirty="0"/>
          </a:p>
        </p:txBody>
      </p:sp>
      <p:sp>
        <p:nvSpPr>
          <p:cNvPr id="53251" name="Rectangle 3"/>
          <p:cNvSpPr>
            <a:spLocks noGrp="1" noChangeArrowheads="1"/>
          </p:cNvSpPr>
          <p:nvPr>
            <p:ph type="body" idx="4294967295"/>
          </p:nvPr>
        </p:nvSpPr>
        <p:spPr>
          <a:xfrm>
            <a:off x="323528" y="980728"/>
            <a:ext cx="8496944" cy="4953000"/>
          </a:xfrm>
        </p:spPr>
        <p:txBody>
          <a:bodyPr/>
          <a:lstStyle/>
          <a:p>
            <a:pPr eaLnBrk="1" hangingPunct="1">
              <a:lnSpc>
                <a:spcPct val="114000"/>
              </a:lnSpc>
              <a:spcBef>
                <a:spcPts val="600"/>
              </a:spcBef>
            </a:pPr>
            <a:r>
              <a:rPr lang="zh-CN" altLang="en-US" dirty="0" smtClean="0">
                <a:solidFill>
                  <a:srgbClr val="FF0000"/>
                </a:solidFill>
                <a:ea typeface="黑体" pitchFamily="49" charset="-122"/>
              </a:rPr>
              <a:t>机器人学的研究领域</a:t>
            </a:r>
            <a:endParaRPr lang="zh-CN" altLang="en-US" sz="2400" dirty="0" smtClean="0">
              <a:solidFill>
                <a:schemeClr val="accent2"/>
              </a:solidFill>
              <a:ea typeface="黑体" pitchFamily="49" charset="-122"/>
            </a:endParaRPr>
          </a:p>
          <a:p>
            <a:pPr lvl="1" eaLnBrk="1" hangingPunct="1">
              <a:lnSpc>
                <a:spcPct val="114000"/>
              </a:lnSpc>
              <a:spcBef>
                <a:spcPts val="600"/>
              </a:spcBef>
              <a:buFont typeface="Wingdings" pitchFamily="2" charset="2"/>
              <a:buChar char="Ø"/>
            </a:pPr>
            <a:r>
              <a:rPr lang="zh-CN" altLang="en-US" dirty="0" smtClean="0">
                <a:solidFill>
                  <a:schemeClr val="hlink"/>
                </a:solidFill>
                <a:ea typeface="黑体" pitchFamily="49" charset="-122"/>
              </a:rPr>
              <a:t>建模</a:t>
            </a:r>
            <a:endParaRPr lang="en-US" altLang="zh-CN" dirty="0" smtClean="0">
              <a:solidFill>
                <a:schemeClr val="hlink"/>
              </a:solidFill>
              <a:ea typeface="黑体" pitchFamily="49" charset="-122"/>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传感模型</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视觉传感模型、力传感模型等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控制模型：</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显式数学模型和隐式模型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机器人模型：</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运动学模型、动力学模型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对象模型</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三维模型</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实时性、准确性以及模型精度</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环境模型</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语义地图、拓扑地图、网格地图模型等</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254174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0929707-81BC-4081-8870-551A9023B97D}" type="slidenum">
              <a:rPr lang="en-US" altLang="zh-CN" smtClean="0"/>
              <a:pPr>
                <a:defRPr/>
              </a:pPr>
              <a:t>57</a:t>
            </a:fld>
            <a:r>
              <a:rPr lang="en-US" altLang="zh-CN" dirty="0" smtClean="0"/>
              <a:t>/85</a:t>
            </a:r>
            <a:endParaRPr lang="en-US" altLang="zh-CN" dirty="0"/>
          </a:p>
        </p:txBody>
      </p:sp>
      <p:sp>
        <p:nvSpPr>
          <p:cNvPr id="53251" name="Rectangle 3"/>
          <p:cNvSpPr>
            <a:spLocks noGrp="1" noChangeArrowheads="1"/>
          </p:cNvSpPr>
          <p:nvPr>
            <p:ph type="body" idx="4294967295"/>
          </p:nvPr>
        </p:nvSpPr>
        <p:spPr>
          <a:xfrm>
            <a:off x="323528" y="980728"/>
            <a:ext cx="8496944" cy="4953000"/>
          </a:xfrm>
        </p:spPr>
        <p:txBody>
          <a:bodyPr/>
          <a:lstStyle/>
          <a:p>
            <a:pPr eaLnBrk="1" hangingPunct="1">
              <a:lnSpc>
                <a:spcPct val="114000"/>
              </a:lnSpc>
              <a:spcBef>
                <a:spcPts val="600"/>
              </a:spcBef>
            </a:pPr>
            <a:r>
              <a:rPr lang="zh-CN" altLang="en-US" dirty="0" smtClean="0">
                <a:solidFill>
                  <a:srgbClr val="FF0000"/>
                </a:solidFill>
                <a:ea typeface="黑体" pitchFamily="49" charset="-122"/>
              </a:rPr>
              <a:t>机器人学的研究领域</a:t>
            </a:r>
            <a:endParaRPr lang="zh-CN" altLang="en-US" sz="2400" dirty="0" smtClean="0">
              <a:solidFill>
                <a:schemeClr val="accent2"/>
              </a:solidFill>
              <a:ea typeface="黑体" pitchFamily="49" charset="-122"/>
            </a:endParaRPr>
          </a:p>
          <a:p>
            <a:pPr lvl="1" eaLnBrk="1" hangingPunct="1">
              <a:lnSpc>
                <a:spcPct val="114000"/>
              </a:lnSpc>
              <a:spcBef>
                <a:spcPts val="600"/>
              </a:spcBef>
              <a:buFont typeface="Wingdings" pitchFamily="2" charset="2"/>
              <a:buChar char="Ø"/>
            </a:pPr>
            <a:r>
              <a:rPr lang="zh-CN" altLang="en-US" dirty="0" smtClean="0">
                <a:solidFill>
                  <a:schemeClr val="hlink"/>
                </a:solidFill>
                <a:ea typeface="黑体" pitchFamily="49" charset="-122"/>
              </a:rPr>
              <a:t>规划</a:t>
            </a:r>
            <a:endParaRPr lang="en-US" altLang="zh-CN" dirty="0" smtClean="0">
              <a:solidFill>
                <a:schemeClr val="hlink"/>
              </a:solidFill>
              <a:ea typeface="黑体" pitchFamily="49" charset="-122"/>
            </a:endParaRPr>
          </a:p>
          <a:p>
            <a:pPr lvl="2" eaLnBrk="1" hangingPunct="1">
              <a:lnSpc>
                <a:spcPct val="114000"/>
              </a:lnSpc>
              <a:spcBef>
                <a:spcPts val="600"/>
              </a:spcBef>
              <a:buFont typeface="Wingdings" panose="05000000000000000000" pitchFamily="2" charset="2"/>
              <a:buChar char="ü"/>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运动规划：</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关节空间和笛卡尔空间运动规划</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路径规划</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：对</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移动机器人的运动路径进行规划，分为全局路径规划和局部路径规划</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机器人调度</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提高</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多机器人</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系统的运行效率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任务规划</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对将要执行的任务进行合理的排列或组合，对任务参数进行赋值等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176089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0929707-81BC-4081-8870-551A9023B97D}" type="slidenum">
              <a:rPr lang="en-US" altLang="zh-CN" smtClean="0"/>
              <a:pPr>
                <a:defRPr/>
              </a:pPr>
              <a:t>58</a:t>
            </a:fld>
            <a:r>
              <a:rPr lang="en-US" altLang="zh-CN" dirty="0" smtClean="0"/>
              <a:t>/85</a:t>
            </a:r>
            <a:endParaRPr lang="en-US" altLang="zh-CN" dirty="0"/>
          </a:p>
        </p:txBody>
      </p:sp>
      <p:sp>
        <p:nvSpPr>
          <p:cNvPr id="53251" name="Rectangle 3"/>
          <p:cNvSpPr>
            <a:spLocks noGrp="1" noChangeArrowheads="1"/>
          </p:cNvSpPr>
          <p:nvPr>
            <p:ph type="body" idx="4294967295"/>
          </p:nvPr>
        </p:nvSpPr>
        <p:spPr>
          <a:xfrm>
            <a:off x="323528" y="980728"/>
            <a:ext cx="8496944" cy="4953000"/>
          </a:xfrm>
        </p:spPr>
        <p:txBody>
          <a:bodyPr/>
          <a:lstStyle/>
          <a:p>
            <a:pPr eaLnBrk="1" hangingPunct="1">
              <a:lnSpc>
                <a:spcPct val="114000"/>
              </a:lnSpc>
              <a:spcBef>
                <a:spcPts val="600"/>
              </a:spcBef>
            </a:pPr>
            <a:r>
              <a:rPr lang="zh-CN" altLang="en-US" dirty="0" smtClean="0">
                <a:solidFill>
                  <a:srgbClr val="FF0000"/>
                </a:solidFill>
                <a:ea typeface="黑体" pitchFamily="49" charset="-122"/>
              </a:rPr>
              <a:t>机器人学的研究领域</a:t>
            </a:r>
            <a:endParaRPr lang="zh-CN" altLang="en-US" sz="2400" dirty="0" smtClean="0">
              <a:solidFill>
                <a:schemeClr val="accent2"/>
              </a:solidFill>
              <a:ea typeface="黑体" pitchFamily="49" charset="-122"/>
            </a:endParaRPr>
          </a:p>
          <a:p>
            <a:pPr lvl="1" eaLnBrk="1" hangingPunct="1">
              <a:lnSpc>
                <a:spcPct val="114000"/>
              </a:lnSpc>
              <a:spcBef>
                <a:spcPts val="600"/>
              </a:spcBef>
              <a:buFont typeface="Wingdings" pitchFamily="2" charset="2"/>
              <a:buChar char="Ø"/>
            </a:pPr>
            <a:r>
              <a:rPr lang="zh-CN" altLang="en-US" dirty="0" smtClean="0">
                <a:solidFill>
                  <a:schemeClr val="hlink"/>
                </a:solidFill>
                <a:ea typeface="黑体" pitchFamily="49" charset="-122"/>
              </a:rPr>
              <a:t>控制</a:t>
            </a:r>
            <a:endParaRPr lang="en-US" altLang="zh-CN" dirty="0" smtClean="0">
              <a:solidFill>
                <a:schemeClr val="hlink"/>
              </a:solidFill>
              <a:ea typeface="黑体" pitchFamily="49" charset="-122"/>
            </a:endParaRPr>
          </a:p>
          <a:p>
            <a:pPr lvl="2" eaLnBrk="1" hangingPunct="1">
              <a:lnSpc>
                <a:spcPct val="114000"/>
              </a:lnSpc>
              <a:spcBef>
                <a:spcPts val="600"/>
              </a:spcBef>
              <a:buFont typeface="Wingdings" panose="05000000000000000000" pitchFamily="2" charset="2"/>
              <a:buChar char="ü"/>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控制器：</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控制箱</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控制算法或控制律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控制系统</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位置控制系统、速度控制系统、力控制系统等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智能控制</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自适应控制、模糊控制、预测控制、神经网络控制等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视觉伺服</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基于位置、基于图像</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混合视觉伺服</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协调控制</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主从式、协商式等</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948547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0929707-81BC-4081-8870-551A9023B97D}" type="slidenum">
              <a:rPr lang="en-US" altLang="zh-CN" smtClean="0"/>
              <a:pPr>
                <a:defRPr/>
              </a:pPr>
              <a:t>59</a:t>
            </a:fld>
            <a:r>
              <a:rPr lang="en-US" altLang="zh-CN" dirty="0" smtClean="0"/>
              <a:t>/85</a:t>
            </a:r>
            <a:endParaRPr lang="en-US" altLang="zh-CN" dirty="0"/>
          </a:p>
        </p:txBody>
      </p:sp>
      <p:sp>
        <p:nvSpPr>
          <p:cNvPr id="53251" name="Rectangle 3"/>
          <p:cNvSpPr>
            <a:spLocks noGrp="1" noChangeArrowheads="1"/>
          </p:cNvSpPr>
          <p:nvPr>
            <p:ph type="body" idx="4294967295"/>
          </p:nvPr>
        </p:nvSpPr>
        <p:spPr>
          <a:xfrm>
            <a:off x="323528" y="980728"/>
            <a:ext cx="8496944" cy="4953000"/>
          </a:xfrm>
        </p:spPr>
        <p:txBody>
          <a:bodyPr/>
          <a:lstStyle/>
          <a:p>
            <a:pPr eaLnBrk="1" hangingPunct="1">
              <a:lnSpc>
                <a:spcPct val="114000"/>
              </a:lnSpc>
              <a:spcBef>
                <a:spcPts val="600"/>
              </a:spcBef>
            </a:pPr>
            <a:r>
              <a:rPr lang="zh-CN" altLang="en-US" dirty="0" smtClean="0">
                <a:solidFill>
                  <a:srgbClr val="FF0000"/>
                </a:solidFill>
                <a:ea typeface="黑体" pitchFamily="49" charset="-122"/>
              </a:rPr>
              <a:t>机器人学的研究领域</a:t>
            </a:r>
            <a:endParaRPr lang="zh-CN" altLang="en-US" sz="2400" dirty="0" smtClean="0">
              <a:solidFill>
                <a:schemeClr val="accent2"/>
              </a:solidFill>
              <a:ea typeface="黑体" pitchFamily="49" charset="-122"/>
            </a:endParaRPr>
          </a:p>
          <a:p>
            <a:pPr lvl="1" eaLnBrk="1" hangingPunct="1">
              <a:lnSpc>
                <a:spcPct val="114000"/>
              </a:lnSpc>
              <a:spcBef>
                <a:spcPts val="600"/>
              </a:spcBef>
              <a:buFont typeface="Wingdings" pitchFamily="2" charset="2"/>
              <a:buChar char="Ø"/>
            </a:pPr>
            <a:r>
              <a:rPr lang="zh-CN" altLang="en-US" dirty="0" smtClean="0">
                <a:solidFill>
                  <a:schemeClr val="hlink"/>
                </a:solidFill>
                <a:ea typeface="黑体" pitchFamily="49" charset="-122"/>
              </a:rPr>
              <a:t>编程</a:t>
            </a:r>
            <a:endParaRPr lang="en-US" altLang="zh-CN" dirty="0" smtClean="0">
              <a:solidFill>
                <a:schemeClr val="hlink"/>
              </a:solidFill>
              <a:ea typeface="黑体" pitchFamily="49" charset="-122"/>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运动自编程</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利用</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运动函数或者</a:t>
            </a:r>
            <a:r>
              <a:rPr lang="en-US" altLang="zh-CN" dirty="0">
                <a:latin typeface="Times New Roman" panose="02020603050405020304" pitchFamily="18" charset="0"/>
                <a:ea typeface="黑体" panose="02010609060101010101" pitchFamily="49" charset="-122"/>
                <a:cs typeface="Times New Roman" panose="02020603050405020304" pitchFamily="18" charset="0"/>
              </a:rPr>
              <a:t>G</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代码</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，对运动编程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操作系统</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ROS(Robot operation system)</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斯坦福大学在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2005</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年左右发起的机器人开源代码库，仿照计算机操作系统</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一种机器人开发环境。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ROS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提供一系列程序库和工具，提供了硬件抽象、设备驱动、函数库、可视化工具、消息传递和软件包管理等功能，能够帮助软件开发者快速创建机器人应用软件。</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948547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pPr>
              <a:defRPr/>
            </a:pPr>
            <a:fld id="{0ECA4857-2155-46CF-A18A-473EACDE04B4}" type="slidenum">
              <a:rPr lang="en-US" altLang="zh-CN" smtClean="0"/>
              <a:pPr>
                <a:defRPr/>
              </a:pPr>
              <a:t>6</a:t>
            </a:fld>
            <a:r>
              <a:rPr lang="en-US" altLang="zh-CN" dirty="0" smtClean="0"/>
              <a:t>/85</a:t>
            </a:r>
            <a:endParaRPr lang="en-US" altLang="zh-CN" dirty="0"/>
          </a:p>
        </p:txBody>
      </p:sp>
      <p:sp>
        <p:nvSpPr>
          <p:cNvPr id="7171" name="Rectangle 1027"/>
          <p:cNvSpPr>
            <a:spLocks noGrp="1" noChangeArrowheads="1"/>
          </p:cNvSpPr>
          <p:nvPr>
            <p:ph type="body" idx="4294967295"/>
          </p:nvPr>
        </p:nvSpPr>
        <p:spPr>
          <a:xfrm>
            <a:off x="2411413" y="1019175"/>
            <a:ext cx="6424612" cy="3489325"/>
          </a:xfrm>
        </p:spPr>
        <p:txBody>
          <a:bodyPr/>
          <a:lstStyle/>
          <a:p>
            <a:pPr eaLnBrk="1" hangingPunct="1">
              <a:spcBef>
                <a:spcPct val="0"/>
              </a:spcBef>
              <a:spcAft>
                <a:spcPct val="25000"/>
              </a:spcAft>
              <a:buFont typeface="Arial" charset="0"/>
              <a:buChar char="•"/>
              <a:defRPr/>
            </a:pPr>
            <a:r>
              <a:rPr lang="zh-CN" altLang="en-US" dirty="0" smtClean="0">
                <a:solidFill>
                  <a:srgbClr val="FF0000"/>
                </a:solidFill>
                <a:ea typeface="黑体" pitchFamily="49" charset="-122"/>
              </a:rPr>
              <a:t>阿西莫夫</a:t>
            </a:r>
            <a:r>
              <a:rPr lang="zh-CN" altLang="en-US" dirty="0" smtClean="0">
                <a:solidFill>
                  <a:srgbClr val="FF0000"/>
                </a:solidFill>
                <a:latin typeface="Arial" charset="0"/>
                <a:ea typeface="黑体" pitchFamily="49" charset="-122"/>
              </a:rPr>
              <a:t>“</a:t>
            </a:r>
            <a:r>
              <a:rPr lang="zh-CN" altLang="en-US" dirty="0" smtClean="0">
                <a:solidFill>
                  <a:srgbClr val="FF0000"/>
                </a:solidFill>
                <a:ea typeface="黑体" pitchFamily="49" charset="-122"/>
              </a:rPr>
              <a:t>机器人三原则</a:t>
            </a:r>
            <a:r>
              <a:rPr lang="zh-CN" altLang="en-US" dirty="0" smtClean="0">
                <a:solidFill>
                  <a:srgbClr val="FF0000"/>
                </a:solidFill>
                <a:latin typeface="Arial" charset="0"/>
                <a:ea typeface="黑体" pitchFamily="49" charset="-122"/>
              </a:rPr>
              <a:t>”</a:t>
            </a:r>
            <a:r>
              <a:rPr lang="zh-CN" altLang="en-US" dirty="0" smtClean="0">
                <a:solidFill>
                  <a:srgbClr val="FF0000"/>
                </a:solidFill>
                <a:ea typeface="黑体" pitchFamily="49" charset="-122"/>
              </a:rPr>
              <a:t> </a:t>
            </a:r>
            <a:r>
              <a:rPr lang="en-US" altLang="zh-CN" sz="1800" b="1" dirty="0" smtClean="0"/>
              <a:t>(1950, </a:t>
            </a:r>
            <a:r>
              <a:rPr lang="zh-CN" altLang="en-US" sz="1800" b="1" dirty="0" smtClean="0"/>
              <a:t>科幻小说</a:t>
            </a:r>
            <a:r>
              <a:rPr lang="en-US" altLang="zh-CN" sz="1800" b="1" dirty="0" smtClean="0"/>
              <a:t>《I, Robot》)</a:t>
            </a:r>
          </a:p>
          <a:p>
            <a:pPr marL="457200" indent="-457200" eaLnBrk="1" hangingPunct="1">
              <a:spcBef>
                <a:spcPct val="0"/>
              </a:spcBef>
              <a:spcAft>
                <a:spcPct val="25000"/>
              </a:spcAft>
              <a:buFont typeface="Arial" charset="0"/>
              <a:buAutoNum type="arabicParenBoth"/>
              <a:defRPr/>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机器人必须不危害人类，也不允许它眼看人将受害而袖手旁观。</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457200" indent="-457200" eaLnBrk="1" hangingPunct="1">
              <a:spcBef>
                <a:spcPct val="0"/>
              </a:spcBef>
              <a:spcAft>
                <a:spcPct val="25000"/>
              </a:spcAft>
              <a:buFont typeface="Arial" charset="0"/>
              <a:buAutoNum type="arabicParenBoth"/>
              <a:defRPr/>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机器人必须绝对服从人类，除非这种服从有害于人类。</a:t>
            </a:r>
            <a:endParaRPr lang="en-US" altLang="zh-CN" sz="2400" dirty="0" smtClean="0">
              <a:latin typeface="Times New Roman" panose="02020603050405020304" pitchFamily="18" charset="0"/>
              <a:ea typeface="黑体" panose="02010609060101010101" pitchFamily="49" charset="-122"/>
              <a:cs typeface="Times New Roman" panose="02020603050405020304" pitchFamily="18" charset="0"/>
            </a:endParaRPr>
          </a:p>
          <a:p>
            <a:pPr marL="457200" indent="-457200" eaLnBrk="1" hangingPunct="1">
              <a:spcBef>
                <a:spcPct val="0"/>
              </a:spcBef>
              <a:spcAft>
                <a:spcPct val="25000"/>
              </a:spcAft>
              <a:buFont typeface="Arial" charset="0"/>
              <a:buAutoNum type="arabicParenBoth"/>
              <a:defRPr/>
            </a:pPr>
            <a:r>
              <a:rPr lang="zh-CN" altLang="en-US" sz="2400" dirty="0" smtClean="0">
                <a:latin typeface="Times New Roman" panose="02020603050405020304" pitchFamily="18" charset="0"/>
                <a:ea typeface="黑体" panose="02010609060101010101" pitchFamily="49" charset="-122"/>
                <a:cs typeface="Times New Roman" panose="02020603050405020304" pitchFamily="18" charset="0"/>
              </a:rPr>
              <a:t>机器人必须保护自身不受伤害，除非为了保护人类或者人类命令它作出牺牲。</a:t>
            </a:r>
          </a:p>
        </p:txBody>
      </p:sp>
      <p:pic>
        <p:nvPicPr>
          <p:cNvPr id="17415" name="Picture 2" descr="http://upload.wikimedia.org/wikipedia/commons/c/c6/Twuav_13_0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4292600"/>
            <a:ext cx="2519363"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4"/>
          <p:cNvGrpSpPr>
            <a:grpSpLocks/>
          </p:cNvGrpSpPr>
          <p:nvPr/>
        </p:nvGrpSpPr>
        <p:grpSpPr bwMode="auto">
          <a:xfrm>
            <a:off x="3297238" y="4581525"/>
            <a:ext cx="3960812" cy="1552575"/>
            <a:chOff x="2109" y="3015"/>
            <a:chExt cx="2495" cy="978"/>
          </a:xfrm>
        </p:grpSpPr>
        <p:sp>
          <p:nvSpPr>
            <p:cNvPr id="17416" name="Text Box 8"/>
            <p:cNvSpPr txBox="1">
              <a:spLocks noChangeArrowheads="1"/>
            </p:cNvSpPr>
            <p:nvPr/>
          </p:nvSpPr>
          <p:spPr bwMode="auto">
            <a:xfrm>
              <a:off x="2563" y="3015"/>
              <a:ext cx="589" cy="288"/>
            </a:xfrm>
            <a:prstGeom prst="rect">
              <a:avLst/>
            </a:prstGeom>
            <a:noFill/>
            <a:ln>
              <a:noFill/>
            </a:ln>
            <a:effectLst>
              <a:prstShdw prst="shdw17" dist="17961" dir="2700000">
                <a:schemeClr val="accent1">
                  <a:gamma/>
                  <a:shade val="60000"/>
                  <a:invGamma/>
                </a:schemeClr>
              </a:prstShdw>
            </a:effectLst>
            <a:extLst/>
          </p:spPr>
          <p:txBody>
            <a:bodyPr>
              <a:spAutoFit/>
            </a:bodyPr>
            <a:lstStyle/>
            <a:p>
              <a:pPr algn="r">
                <a:spcBef>
                  <a:spcPct val="50000"/>
                </a:spcBef>
                <a:defRPr/>
              </a:pPr>
              <a:r>
                <a:rPr lang="en-US" altLang="zh-CN" dirty="0"/>
                <a:t>Robot</a:t>
              </a:r>
            </a:p>
          </p:txBody>
        </p:sp>
        <p:sp>
          <p:nvSpPr>
            <p:cNvPr id="17417" name="Text Box 9"/>
            <p:cNvSpPr txBox="1">
              <a:spLocks noChangeArrowheads="1"/>
            </p:cNvSpPr>
            <p:nvPr/>
          </p:nvSpPr>
          <p:spPr bwMode="auto">
            <a:xfrm>
              <a:off x="3606" y="3022"/>
              <a:ext cx="589" cy="288"/>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a:t>Tool</a:t>
              </a:r>
            </a:p>
          </p:txBody>
        </p:sp>
        <p:sp>
          <p:nvSpPr>
            <p:cNvPr id="7180" name="AutoShape 10"/>
            <p:cNvSpPr>
              <a:spLocks noChangeArrowheads="1"/>
            </p:cNvSpPr>
            <p:nvPr/>
          </p:nvSpPr>
          <p:spPr bwMode="auto">
            <a:xfrm>
              <a:off x="3198" y="3113"/>
              <a:ext cx="408" cy="91"/>
            </a:xfrm>
            <a:prstGeom prst="rightArrow">
              <a:avLst>
                <a:gd name="adj1" fmla="val 50000"/>
                <a:gd name="adj2" fmla="val 112088"/>
              </a:avLst>
            </a:prstGeom>
            <a:solidFill>
              <a:srgbClr val="FFFF00"/>
            </a:solidFill>
            <a:ln w="9525" algn="ctr">
              <a:solidFill>
                <a:srgbClr val="FF0000"/>
              </a:solidFill>
              <a:miter lim="800000"/>
              <a:headEnd/>
              <a:tailEnd/>
            </a:ln>
            <a:effectLst>
              <a:prstShdw prst="shdw17" dist="17961" dir="2700000">
                <a:srgbClr val="990000"/>
              </a:prstShdw>
            </a:effec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latin typeface="Times New Roman" pitchFamily="18" charset="0"/>
              </a:endParaRPr>
            </a:p>
          </p:txBody>
        </p:sp>
        <p:sp>
          <p:nvSpPr>
            <p:cNvPr id="17419" name="Text Box 11"/>
            <p:cNvSpPr txBox="1">
              <a:spLocks noChangeArrowheads="1"/>
            </p:cNvSpPr>
            <p:nvPr/>
          </p:nvSpPr>
          <p:spPr bwMode="auto">
            <a:xfrm>
              <a:off x="2109" y="3475"/>
              <a:ext cx="1043" cy="518"/>
            </a:xfrm>
            <a:prstGeom prst="rect">
              <a:avLst/>
            </a:prstGeom>
            <a:noFill/>
            <a:ln>
              <a:noFill/>
            </a:ln>
            <a:effectLst>
              <a:prstShdw prst="shdw17" dist="17961" dir="2700000">
                <a:schemeClr val="accent1">
                  <a:gamma/>
                  <a:shade val="60000"/>
                  <a:invGamma/>
                </a:schemeClr>
              </a:prstShdw>
            </a:effectLst>
            <a:extLst/>
          </p:spPr>
          <p:txBody>
            <a:bodyPr>
              <a:spAutoFit/>
            </a:bodyPr>
            <a:lstStyle/>
            <a:p>
              <a:pPr algn="r">
                <a:spcBef>
                  <a:spcPct val="50000"/>
                </a:spcBef>
                <a:defRPr/>
              </a:pPr>
              <a:r>
                <a:rPr lang="en-US" altLang="zh-CN"/>
                <a:t>Intelligent Robot</a:t>
              </a:r>
            </a:p>
          </p:txBody>
        </p:sp>
        <p:sp>
          <p:nvSpPr>
            <p:cNvPr id="17420" name="Text Box 12"/>
            <p:cNvSpPr txBox="1">
              <a:spLocks noChangeArrowheads="1"/>
            </p:cNvSpPr>
            <p:nvPr/>
          </p:nvSpPr>
          <p:spPr bwMode="auto">
            <a:xfrm>
              <a:off x="3606" y="3475"/>
              <a:ext cx="998" cy="518"/>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Bef>
                  <a:spcPct val="50000"/>
                </a:spcBef>
                <a:defRPr/>
              </a:pPr>
              <a:r>
                <a:rPr lang="en-US" altLang="zh-CN"/>
                <a:t>Intelligent  Tool</a:t>
              </a:r>
            </a:p>
          </p:txBody>
        </p:sp>
        <p:sp>
          <p:nvSpPr>
            <p:cNvPr id="7183" name="AutoShape 13"/>
            <p:cNvSpPr>
              <a:spLocks noChangeArrowheads="1"/>
            </p:cNvSpPr>
            <p:nvPr/>
          </p:nvSpPr>
          <p:spPr bwMode="auto">
            <a:xfrm>
              <a:off x="3198" y="3688"/>
              <a:ext cx="408" cy="91"/>
            </a:xfrm>
            <a:prstGeom prst="rightArrow">
              <a:avLst>
                <a:gd name="adj1" fmla="val 50000"/>
                <a:gd name="adj2" fmla="val 112088"/>
              </a:avLst>
            </a:prstGeom>
            <a:solidFill>
              <a:srgbClr val="FFFF00"/>
            </a:solidFill>
            <a:ln w="9525" algn="ctr">
              <a:solidFill>
                <a:srgbClr val="FF0000"/>
              </a:solidFill>
              <a:miter lim="800000"/>
              <a:headEnd/>
              <a:tailEnd/>
            </a:ln>
            <a:effectLst>
              <a:prstShdw prst="shdw17" dist="17961" dir="2700000">
                <a:srgbClr val="990000"/>
              </a:prstShdw>
            </a:effectLst>
          </p:spPr>
          <p:txBody>
            <a:bodyPr wrap="none"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400">
                <a:latin typeface="Times New Roman" pitchFamily="18" charset="0"/>
              </a:endParaRPr>
            </a:p>
          </p:txBody>
        </p:sp>
      </p:grpSp>
      <p:grpSp>
        <p:nvGrpSpPr>
          <p:cNvPr id="7175" name="组合 12"/>
          <p:cNvGrpSpPr>
            <a:grpSpLocks noChangeAspect="1"/>
          </p:cNvGrpSpPr>
          <p:nvPr/>
        </p:nvGrpSpPr>
        <p:grpSpPr bwMode="auto">
          <a:xfrm>
            <a:off x="228600" y="1196975"/>
            <a:ext cx="2208213" cy="2919413"/>
            <a:chOff x="0" y="0"/>
            <a:chExt cx="1839595" cy="2432413"/>
          </a:xfrm>
        </p:grpSpPr>
        <p:sp>
          <p:nvSpPr>
            <p:cNvPr id="14" name="文本框 2"/>
            <p:cNvSpPr txBox="1">
              <a:spLocks noChangeArrowheads="1"/>
            </p:cNvSpPr>
            <p:nvPr/>
          </p:nvSpPr>
          <p:spPr bwMode="auto">
            <a:xfrm>
              <a:off x="0" y="2177135"/>
              <a:ext cx="1839595" cy="255278"/>
            </a:xfrm>
            <a:prstGeom prst="rect">
              <a:avLst/>
            </a:prstGeom>
            <a:solidFill>
              <a:srgbClr val="FFFFFF"/>
            </a:solidFill>
            <a:ln w="9525">
              <a:noFill/>
              <a:miter lim="800000"/>
              <a:headEnd/>
              <a:tailEnd/>
            </a:ln>
          </p:spPr>
          <p:txBody>
            <a:bodyPr/>
            <a:lstStyle/>
            <a:p>
              <a:pPr>
                <a:lnSpc>
                  <a:spcPct val="125000"/>
                </a:lnSpc>
                <a:spcAft>
                  <a:spcPts val="0"/>
                </a:spcAft>
                <a:defRPr/>
              </a:pPr>
              <a:r>
                <a:rPr lang="zh-CN" sz="1050" kern="100" dirty="0">
                  <a:latin typeface="Times New Roman"/>
                  <a:ea typeface="宋体"/>
                </a:rPr>
                <a:t>艾萨克·阿西莫夫</a:t>
              </a:r>
              <a:endParaRPr lang="zh-CN" sz="1200" kern="100" dirty="0">
                <a:latin typeface="Times New Roman"/>
                <a:ea typeface="PMingLiU"/>
              </a:endParaRPr>
            </a:p>
          </p:txBody>
        </p:sp>
        <p:pic>
          <p:nvPicPr>
            <p:cNvPr id="7177"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857" y="0"/>
              <a:ext cx="1621972" cy="216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7415"/>
                                        </p:tgtEl>
                                        <p:attrNameLst>
                                          <p:attrName>style.visibility</p:attrName>
                                        </p:attrNameLst>
                                      </p:cBhvr>
                                      <p:to>
                                        <p:strVal val="visible"/>
                                      </p:to>
                                    </p:set>
                                    <p:anim calcmode="lin" valueType="num">
                                      <p:cBhvr additive="base">
                                        <p:cTn id="7" dur="500" fill="hold"/>
                                        <p:tgtEl>
                                          <p:spTgt spid="17415"/>
                                        </p:tgtEl>
                                        <p:attrNameLst>
                                          <p:attrName>ppt_x</p:attrName>
                                        </p:attrNameLst>
                                      </p:cBhvr>
                                      <p:tavLst>
                                        <p:tav tm="0">
                                          <p:val>
                                            <p:strVal val="1+#ppt_w/2"/>
                                          </p:val>
                                        </p:tav>
                                        <p:tav tm="100000">
                                          <p:val>
                                            <p:strVal val="#ppt_x"/>
                                          </p:val>
                                        </p:tav>
                                      </p:tavLst>
                                    </p:anim>
                                    <p:anim calcmode="lin" valueType="num">
                                      <p:cBhvr additive="base">
                                        <p:cTn id="8" dur="500" fill="hold"/>
                                        <p:tgtEl>
                                          <p:spTgt spid="174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0929707-81BC-4081-8870-551A9023B97D}" type="slidenum">
              <a:rPr lang="en-US" altLang="zh-CN" smtClean="0"/>
              <a:pPr>
                <a:defRPr/>
              </a:pPr>
              <a:t>60</a:t>
            </a:fld>
            <a:r>
              <a:rPr lang="en-US" altLang="zh-CN" dirty="0" smtClean="0"/>
              <a:t>/85</a:t>
            </a:r>
            <a:endParaRPr lang="en-US" altLang="zh-CN" dirty="0"/>
          </a:p>
        </p:txBody>
      </p:sp>
      <p:sp>
        <p:nvSpPr>
          <p:cNvPr id="53251" name="Rectangle 3"/>
          <p:cNvSpPr>
            <a:spLocks noGrp="1" noChangeArrowheads="1"/>
          </p:cNvSpPr>
          <p:nvPr>
            <p:ph type="body" idx="4294967295"/>
          </p:nvPr>
        </p:nvSpPr>
        <p:spPr>
          <a:xfrm>
            <a:off x="323528" y="980728"/>
            <a:ext cx="8496944" cy="4953000"/>
          </a:xfrm>
        </p:spPr>
        <p:txBody>
          <a:bodyPr/>
          <a:lstStyle/>
          <a:p>
            <a:pPr eaLnBrk="1" hangingPunct="1">
              <a:lnSpc>
                <a:spcPct val="114000"/>
              </a:lnSpc>
              <a:spcBef>
                <a:spcPts val="600"/>
              </a:spcBef>
            </a:pPr>
            <a:r>
              <a:rPr lang="zh-CN" altLang="en-US" dirty="0" smtClean="0">
                <a:solidFill>
                  <a:srgbClr val="FF0000"/>
                </a:solidFill>
                <a:ea typeface="黑体" pitchFamily="49" charset="-122"/>
              </a:rPr>
              <a:t>机器人学的研究领域</a:t>
            </a:r>
            <a:endParaRPr lang="zh-CN" altLang="en-US" sz="2400" dirty="0" smtClean="0">
              <a:solidFill>
                <a:schemeClr val="accent2"/>
              </a:solidFill>
              <a:ea typeface="黑体" pitchFamily="49" charset="-122"/>
            </a:endParaRPr>
          </a:p>
          <a:p>
            <a:pPr lvl="1" eaLnBrk="1" hangingPunct="1">
              <a:lnSpc>
                <a:spcPct val="114000"/>
              </a:lnSpc>
              <a:spcBef>
                <a:spcPts val="600"/>
              </a:spcBef>
              <a:buFont typeface="Wingdings" pitchFamily="2" charset="2"/>
              <a:buChar char="Ø"/>
            </a:pPr>
            <a:r>
              <a:rPr lang="zh-CN" altLang="en-US" dirty="0" smtClean="0">
                <a:solidFill>
                  <a:schemeClr val="hlink"/>
                </a:solidFill>
                <a:ea typeface="黑体" pitchFamily="49" charset="-122"/>
              </a:rPr>
              <a:t>交互</a:t>
            </a:r>
            <a:endParaRPr lang="en-US" altLang="zh-CN" dirty="0" smtClean="0">
              <a:solidFill>
                <a:schemeClr val="hlink"/>
              </a:solidFill>
              <a:ea typeface="黑体" pitchFamily="49" charset="-122"/>
            </a:endParaRPr>
          </a:p>
          <a:p>
            <a:pPr lvl="2" eaLnBrk="1" hangingPunct="1">
              <a:lnSpc>
                <a:spcPct val="114000"/>
              </a:lnSpc>
              <a:spcBef>
                <a:spcPts val="600"/>
              </a:spcBef>
              <a:buFont typeface="Wingdings" panose="05000000000000000000" pitchFamily="2" charset="2"/>
              <a:buChar char="ü"/>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传统交互：键盘、鼠标、手柄、指示灯、喇叭、显示器</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视觉</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交互：</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手势、手姿、动作序列等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语音交互</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：机器人听，</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语音识别、说话人识别等</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；机器人说，</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涉及文本分析、韵律生成、语调控制等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接触交互</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手把手示教</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，意图理解</a:t>
            </a:r>
          </a:p>
        </p:txBody>
      </p:sp>
    </p:spTree>
    <p:extLst>
      <p:ext uri="{BB962C8B-B14F-4D97-AF65-F5344CB8AC3E}">
        <p14:creationId xmlns:p14="http://schemas.microsoft.com/office/powerpoint/2010/main" val="31948547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10929707-81BC-4081-8870-551A9023B97D}" type="slidenum">
              <a:rPr lang="en-US" altLang="zh-CN" smtClean="0"/>
              <a:pPr>
                <a:defRPr/>
              </a:pPr>
              <a:t>61</a:t>
            </a:fld>
            <a:r>
              <a:rPr lang="en-US" altLang="zh-CN" dirty="0" smtClean="0"/>
              <a:t>/85</a:t>
            </a:r>
            <a:endParaRPr lang="en-US" altLang="zh-CN" dirty="0"/>
          </a:p>
        </p:txBody>
      </p:sp>
      <p:sp>
        <p:nvSpPr>
          <p:cNvPr id="53251" name="Rectangle 3"/>
          <p:cNvSpPr>
            <a:spLocks noGrp="1" noChangeArrowheads="1"/>
          </p:cNvSpPr>
          <p:nvPr>
            <p:ph type="body" idx="4294967295"/>
          </p:nvPr>
        </p:nvSpPr>
        <p:spPr>
          <a:xfrm>
            <a:off x="323528" y="980728"/>
            <a:ext cx="8496944" cy="4953000"/>
          </a:xfrm>
        </p:spPr>
        <p:txBody>
          <a:bodyPr/>
          <a:lstStyle/>
          <a:p>
            <a:pPr eaLnBrk="1" hangingPunct="1">
              <a:lnSpc>
                <a:spcPct val="114000"/>
              </a:lnSpc>
              <a:spcBef>
                <a:spcPts val="600"/>
              </a:spcBef>
            </a:pPr>
            <a:r>
              <a:rPr lang="zh-CN" altLang="en-US" dirty="0" smtClean="0">
                <a:solidFill>
                  <a:srgbClr val="FF0000"/>
                </a:solidFill>
                <a:ea typeface="黑体" pitchFamily="49" charset="-122"/>
              </a:rPr>
              <a:t>机器人学的研究领域</a:t>
            </a:r>
            <a:endParaRPr lang="zh-CN" altLang="en-US" sz="2400" dirty="0" smtClean="0">
              <a:solidFill>
                <a:schemeClr val="accent2"/>
              </a:solidFill>
              <a:ea typeface="黑体" pitchFamily="49" charset="-122"/>
            </a:endParaRPr>
          </a:p>
          <a:p>
            <a:pPr lvl="1" eaLnBrk="1" hangingPunct="1">
              <a:lnSpc>
                <a:spcPct val="114000"/>
              </a:lnSpc>
              <a:spcBef>
                <a:spcPts val="600"/>
              </a:spcBef>
              <a:buFont typeface="Wingdings" pitchFamily="2" charset="2"/>
              <a:buChar char="Ø"/>
            </a:pPr>
            <a:r>
              <a:rPr lang="zh-CN" altLang="en-US" dirty="0" smtClean="0">
                <a:solidFill>
                  <a:schemeClr val="hlink"/>
                </a:solidFill>
                <a:ea typeface="黑体" pitchFamily="49" charset="-122"/>
              </a:rPr>
              <a:t>计算</a:t>
            </a:r>
            <a:endParaRPr lang="en-US" altLang="zh-CN" dirty="0" smtClean="0">
              <a:solidFill>
                <a:schemeClr val="hlink"/>
              </a:solidFill>
              <a:ea typeface="黑体" pitchFamily="49" charset="-122"/>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嵌入式</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嵌入式计算机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分布式</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多台计算机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，通讯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云计算</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计算量大的工作放在云端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2" eaLnBrk="1" hangingPunct="1">
              <a:lnSpc>
                <a:spcPct val="114000"/>
              </a:lnSpc>
              <a:spcBef>
                <a:spcPts val="600"/>
              </a:spcBef>
              <a:buFont typeface="Wingdings" panose="05000000000000000000" pitchFamily="2" charset="2"/>
              <a:buChar char="ü"/>
            </a:pPr>
            <a:r>
              <a:rPr lang="zh-CN" altLang="zh-CN" dirty="0">
                <a:latin typeface="Times New Roman" panose="02020603050405020304" pitchFamily="18" charset="0"/>
                <a:ea typeface="黑体" panose="02010609060101010101" pitchFamily="49" charset="-122"/>
                <a:cs typeface="Times New Roman" panose="02020603050405020304" pitchFamily="18" charset="0"/>
              </a:rPr>
              <a:t>计算机化</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仿照计算机的架构，将机器人的各个组成部分设计成模块化结构，并在主机配置丰富的驱动资源，实现各类传感器、驱动器、控制器的即插即</a:t>
            </a:r>
            <a:r>
              <a:rPr lang="zh-CN" altLang="zh-CN" dirty="0" smtClean="0">
                <a:latin typeface="Times New Roman" panose="02020603050405020304" pitchFamily="18" charset="0"/>
                <a:ea typeface="黑体" panose="02010609060101010101" pitchFamily="49" charset="-122"/>
                <a:cs typeface="Times New Roman" panose="02020603050405020304" pitchFamily="18" charset="0"/>
              </a:rPr>
              <a:t>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948547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997E32-8740-4166-A423-2A74D85E2D54}" type="slidenum">
              <a:rPr lang="en-US" altLang="zh-CN" smtClean="0"/>
              <a:pPr>
                <a:defRPr/>
              </a:pPr>
              <a:t>62</a:t>
            </a:fld>
            <a:r>
              <a:rPr lang="en-US" altLang="zh-CN" dirty="0" smtClean="0"/>
              <a:t>/85</a:t>
            </a:r>
            <a:endParaRPr lang="en-US" altLang="zh-CN" dirty="0"/>
          </a:p>
        </p:txBody>
      </p:sp>
      <p:sp>
        <p:nvSpPr>
          <p:cNvPr id="57347" name="Rectangle 2"/>
          <p:cNvSpPr>
            <a:spLocks noGrp="1" noChangeArrowheads="1"/>
          </p:cNvSpPr>
          <p:nvPr>
            <p:ph type="body" idx="4294967295"/>
          </p:nvPr>
        </p:nvSpPr>
        <p:spPr>
          <a:xfrm>
            <a:off x="323528" y="1066800"/>
            <a:ext cx="8352928" cy="5029200"/>
          </a:xfrm>
        </p:spPr>
        <p:txBody>
          <a:bodyPr/>
          <a:lstStyle/>
          <a:p>
            <a:pPr eaLnBrk="1" hangingPunct="1"/>
            <a:r>
              <a:rPr lang="zh-CN" altLang="en-US" dirty="0" smtClean="0">
                <a:solidFill>
                  <a:srgbClr val="FF0000"/>
                </a:solidFill>
                <a:latin typeface="Times New Roman" panose="02020603050405020304" pitchFamily="18" charset="0"/>
                <a:ea typeface="黑体" pitchFamily="49" charset="-122"/>
                <a:cs typeface="Times New Roman" panose="02020603050405020304" pitchFamily="18" charset="0"/>
              </a:rPr>
              <a:t>机器人学的研究领域</a:t>
            </a:r>
            <a:r>
              <a:rPr lang="zh-CN" altLang="en-US" sz="2400" dirty="0" smtClean="0">
                <a:latin typeface="Times New Roman" panose="02020603050405020304" pitchFamily="18" charset="0"/>
                <a:ea typeface="黑体" pitchFamily="49" charset="-122"/>
                <a:cs typeface="Times New Roman" panose="02020603050405020304" pitchFamily="18" charset="0"/>
              </a:rPr>
              <a:t>（蔡自兴，机器人学）</a:t>
            </a:r>
          </a:p>
          <a:p>
            <a:pPr lvl="1" eaLnBrk="1" hangingPunct="1">
              <a:buFont typeface="Wingdings" pitchFamily="2" charset="2"/>
              <a:buChar char="Ø"/>
            </a:pPr>
            <a:r>
              <a:rPr lang="zh-CN" altLang="en-US" dirty="0" smtClean="0">
                <a:solidFill>
                  <a:srgbClr val="3333FF"/>
                </a:solidFill>
                <a:latin typeface="Times New Roman" panose="02020603050405020304" pitchFamily="18" charset="0"/>
                <a:ea typeface="黑体" pitchFamily="49" charset="-122"/>
                <a:cs typeface="Times New Roman" panose="02020603050405020304" pitchFamily="18" charset="0"/>
              </a:rPr>
              <a:t>应用</a:t>
            </a:r>
          </a:p>
          <a:p>
            <a:pPr lvl="2" eaLnBrk="1" hangingPunct="1">
              <a:buFont typeface="Wingdings" panose="05000000000000000000" pitchFamily="2" charset="2"/>
              <a:buChar char="ü"/>
            </a:pPr>
            <a:r>
              <a:rPr lang="zh-CN" altLang="en-US" dirty="0" smtClean="0">
                <a:latin typeface="Times New Roman" panose="02020603050405020304" pitchFamily="18" charset="0"/>
                <a:ea typeface="黑体" pitchFamily="49" charset="-122"/>
                <a:cs typeface="Times New Roman" panose="02020603050405020304" pitchFamily="18" charset="0"/>
              </a:rPr>
              <a:t>机器人在工业、农业、建筑中的应用</a:t>
            </a:r>
          </a:p>
          <a:p>
            <a:pPr lvl="2" eaLnBrk="1" hangingPunct="1">
              <a:buFont typeface="Wingdings" panose="05000000000000000000" pitchFamily="2" charset="2"/>
              <a:buChar char="ü"/>
            </a:pPr>
            <a:r>
              <a:rPr lang="zh-CN" altLang="en-US" dirty="0" smtClean="0">
                <a:latin typeface="Times New Roman" panose="02020603050405020304" pitchFamily="18" charset="0"/>
                <a:ea typeface="黑体" pitchFamily="49" charset="-122"/>
                <a:cs typeface="Times New Roman" panose="02020603050405020304" pitchFamily="18" charset="0"/>
              </a:rPr>
              <a:t>机器人在服务业的应用</a:t>
            </a:r>
          </a:p>
          <a:p>
            <a:pPr lvl="2" eaLnBrk="1" hangingPunct="1">
              <a:buFont typeface="Wingdings" panose="05000000000000000000" pitchFamily="2" charset="2"/>
              <a:buChar char="ü"/>
            </a:pPr>
            <a:r>
              <a:rPr lang="zh-CN" altLang="en-US" dirty="0" smtClean="0">
                <a:latin typeface="Times New Roman" panose="02020603050405020304" pitchFamily="18" charset="0"/>
                <a:ea typeface="黑体" pitchFamily="49" charset="-122"/>
                <a:cs typeface="Times New Roman" panose="02020603050405020304" pitchFamily="18" charset="0"/>
              </a:rPr>
              <a:t>机器人在核能、高空、水下等危险环境中的应用</a:t>
            </a:r>
          </a:p>
          <a:p>
            <a:pPr lvl="2" eaLnBrk="1" hangingPunct="1">
              <a:buFont typeface="Wingdings" panose="05000000000000000000" pitchFamily="2" charset="2"/>
              <a:buChar char="ü"/>
            </a:pPr>
            <a:r>
              <a:rPr lang="zh-CN" altLang="en-US" dirty="0" smtClean="0">
                <a:latin typeface="Times New Roman" panose="02020603050405020304" pitchFamily="18" charset="0"/>
                <a:ea typeface="黑体" pitchFamily="49" charset="-122"/>
                <a:cs typeface="Times New Roman" panose="02020603050405020304" pitchFamily="18" charset="0"/>
              </a:rPr>
              <a:t>机器人军事领域的应用</a:t>
            </a:r>
          </a:p>
          <a:p>
            <a:pPr lvl="2" eaLnBrk="1" hangingPunct="1">
              <a:buFont typeface="Wingdings" panose="05000000000000000000" pitchFamily="2" charset="2"/>
              <a:buChar char="ü"/>
            </a:pPr>
            <a:r>
              <a:rPr lang="zh-CN" altLang="en-US" dirty="0" smtClean="0">
                <a:latin typeface="Times New Roman" panose="02020603050405020304" pitchFamily="18" charset="0"/>
                <a:ea typeface="黑体" pitchFamily="49" charset="-122"/>
                <a:cs typeface="Times New Roman" panose="02020603050405020304" pitchFamily="18" charset="0"/>
              </a:rPr>
              <a:t>机器人在医疗领域的应用</a:t>
            </a:r>
          </a:p>
          <a:p>
            <a:pPr lvl="2" eaLnBrk="1" hangingPunct="1">
              <a:buFont typeface="Wingdings" panose="05000000000000000000" pitchFamily="2" charset="2"/>
              <a:buChar char="ü"/>
            </a:pPr>
            <a:r>
              <a:rPr lang="zh-CN" altLang="en-US" dirty="0" smtClean="0">
                <a:latin typeface="Times New Roman" panose="02020603050405020304" pitchFamily="18" charset="0"/>
                <a:ea typeface="黑体" pitchFamily="49" charset="-122"/>
                <a:cs typeface="Times New Roman" panose="02020603050405020304" pitchFamily="18" charset="0"/>
              </a:rPr>
              <a:t>机器人在</a:t>
            </a:r>
            <a:r>
              <a:rPr lang="en-US" altLang="zh-CN" dirty="0" smtClean="0">
                <a:latin typeface="Times New Roman" panose="02020603050405020304" pitchFamily="18" charset="0"/>
                <a:ea typeface="黑体" pitchFamily="49" charset="-122"/>
                <a:cs typeface="Times New Roman" panose="02020603050405020304" pitchFamily="18" charset="0"/>
              </a:rPr>
              <a:t>CMIS</a:t>
            </a:r>
            <a:r>
              <a:rPr lang="zh-CN" altLang="en-US" dirty="0" smtClean="0">
                <a:latin typeface="Times New Roman" panose="02020603050405020304" pitchFamily="18" charset="0"/>
                <a:ea typeface="黑体" pitchFamily="49" charset="-122"/>
                <a:cs typeface="Times New Roman" panose="02020603050405020304" pitchFamily="18" charset="0"/>
              </a:rPr>
              <a:t>和</a:t>
            </a:r>
            <a:r>
              <a:rPr lang="en-US" altLang="zh-CN" dirty="0" smtClean="0">
                <a:latin typeface="Times New Roman" panose="02020603050405020304" pitchFamily="18" charset="0"/>
                <a:ea typeface="黑体" pitchFamily="49" charset="-122"/>
                <a:cs typeface="Times New Roman" panose="02020603050405020304" pitchFamily="18" charset="0"/>
              </a:rPr>
              <a:t>FMS</a:t>
            </a:r>
            <a:r>
              <a:rPr lang="zh-CN" altLang="en-US" dirty="0" smtClean="0">
                <a:latin typeface="Times New Roman" panose="02020603050405020304" pitchFamily="18" charset="0"/>
                <a:ea typeface="黑体" pitchFamily="49" charset="-122"/>
                <a:cs typeface="Times New Roman" panose="02020603050405020304" pitchFamily="18" charset="0"/>
              </a:rPr>
              <a:t>中的应用</a:t>
            </a:r>
          </a:p>
          <a:p>
            <a:pPr lvl="2" eaLnBrk="1" hangingPunct="1">
              <a:buFont typeface="Wingdings" panose="05000000000000000000" pitchFamily="2" charset="2"/>
              <a:buChar char="ü"/>
            </a:pPr>
            <a:r>
              <a:rPr lang="zh-CN" altLang="en-US" dirty="0" smtClean="0">
                <a:latin typeface="Times New Roman" panose="02020603050405020304" pitchFamily="18" charset="0"/>
                <a:ea typeface="黑体" pitchFamily="49" charset="-122"/>
                <a:cs typeface="Times New Roman" panose="02020603050405020304" pitchFamily="18" charset="0"/>
              </a:rPr>
              <a:t>机器人在微观领域的应用</a:t>
            </a:r>
          </a:p>
          <a:p>
            <a:pPr lvl="2" eaLnBrk="1" hangingPunct="1">
              <a:buFont typeface="Wingdings" panose="05000000000000000000" pitchFamily="2" charset="2"/>
              <a:buChar char="ü"/>
            </a:pPr>
            <a:r>
              <a:rPr lang="zh-CN" altLang="en-US" dirty="0" smtClean="0">
                <a:latin typeface="Times New Roman" panose="02020603050405020304" pitchFamily="18" charset="0"/>
                <a:ea typeface="黑体" pitchFamily="49" charset="-122"/>
                <a:cs typeface="Times New Roman" panose="02020603050405020304" pitchFamily="18" charset="0"/>
              </a:rPr>
              <a:t>以机器人为单元的可重构加工制造系统（无人工厂）</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288AA30C-2F3C-4818-B3D3-F4B28A6454E4}" type="slidenum">
              <a:rPr lang="en-US" altLang="zh-CN" smtClean="0"/>
              <a:pPr>
                <a:defRPr/>
              </a:pPr>
              <a:t>63</a:t>
            </a:fld>
            <a:r>
              <a:rPr lang="en-US" altLang="zh-CN" dirty="0" smtClean="0"/>
              <a:t>/85</a:t>
            </a:r>
            <a:endParaRPr lang="en-US" altLang="zh-CN" dirty="0"/>
          </a:p>
        </p:txBody>
      </p:sp>
      <p:pic>
        <p:nvPicPr>
          <p:cNvPr id="58371" name="Picture 2" descr="FFactory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4113213"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3" descr="FFactory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81200"/>
            <a:ext cx="4113213"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4"/>
          <p:cNvSpPr>
            <a:spLocks noGrp="1" noChangeArrowheads="1"/>
          </p:cNvSpPr>
          <p:nvPr>
            <p:ph type="title" idx="4294967295"/>
          </p:nvPr>
        </p:nvSpPr>
        <p:spPr>
          <a:xfrm>
            <a:off x="323849" y="981075"/>
            <a:ext cx="8589963" cy="762000"/>
          </a:xfrm>
        </p:spPr>
        <p:txBody>
          <a:bodyPr/>
          <a:lstStyle/>
          <a:p>
            <a:pPr eaLnBrk="1" hangingPunct="1"/>
            <a:r>
              <a:rPr lang="zh-CN" altLang="en-US" sz="2800" dirty="0" smtClean="0">
                <a:ea typeface="黑体" pitchFamily="49" charset="-122"/>
              </a:rPr>
              <a:t>以机器人为单元的可重构加工制造系统（无人工厂）</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6CCDFD7-14CD-48F6-A78E-5D2EDFBE908E}" type="slidenum">
              <a:rPr lang="en-US" altLang="zh-CN" smtClean="0"/>
              <a:pPr>
                <a:defRPr/>
              </a:pPr>
              <a:t>64</a:t>
            </a:fld>
            <a:r>
              <a:rPr lang="en-US" altLang="zh-CN" dirty="0" smtClean="0"/>
              <a:t>/85</a:t>
            </a:r>
            <a:endParaRPr lang="en-US" altLang="zh-CN" dirty="0"/>
          </a:p>
        </p:txBody>
      </p:sp>
      <p:pic>
        <p:nvPicPr>
          <p:cNvPr id="593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61913"/>
            <a:ext cx="5854700" cy="386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pic>
        <p:nvPicPr>
          <p:cNvPr id="59396" name="图片 1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25838"/>
            <a:ext cx="3922713"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图片 35" descr="http://static.duwenxue.com/attachs/image/79/79384/201412/20141224000540-5069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3543300"/>
            <a:ext cx="410527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Box 2"/>
          <p:cNvSpPr txBox="1">
            <a:spLocks noChangeArrowheads="1"/>
          </p:cNvSpPr>
          <p:nvPr/>
        </p:nvSpPr>
        <p:spPr bwMode="auto">
          <a:xfrm>
            <a:off x="6300788" y="1516063"/>
            <a:ext cx="25193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2800">
                <a:solidFill>
                  <a:srgbClr val="3333FF"/>
                </a:solidFill>
                <a:latin typeface="黑体" pitchFamily="49" charset="-122"/>
                <a:ea typeface="黑体" pitchFamily="49" charset="-122"/>
              </a:rPr>
              <a:t>汽车制造</a:t>
            </a:r>
            <a:endParaRPr lang="en-US" altLang="zh-CN" sz="2800">
              <a:solidFill>
                <a:srgbClr val="3333FF"/>
              </a:solidFill>
              <a:latin typeface="黑体" pitchFamily="49" charset="-122"/>
              <a:ea typeface="黑体" pitchFamily="49" charset="-122"/>
            </a:endParaRPr>
          </a:p>
          <a:p>
            <a:pPr algn="ctr" eaLnBrk="1" hangingPunct="1">
              <a:spcBef>
                <a:spcPct val="0"/>
              </a:spcBef>
              <a:buFontTx/>
              <a:buNone/>
            </a:pPr>
            <a:r>
              <a:rPr lang="zh-CN" altLang="en-US" sz="2800">
                <a:solidFill>
                  <a:srgbClr val="3333FF"/>
                </a:solidFill>
                <a:latin typeface="黑体" pitchFamily="49" charset="-122"/>
                <a:ea typeface="黑体" pitchFamily="49" charset="-122"/>
              </a:rPr>
              <a:t>机器人生产线</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172C3FAC-6378-42E5-AE4D-38AEE320F6B5}" type="slidenum">
              <a:rPr lang="en-US" altLang="zh-CN" smtClean="0"/>
              <a:pPr>
                <a:defRPr/>
              </a:pPr>
              <a:t>65</a:t>
            </a:fld>
            <a:r>
              <a:rPr lang="en-US" altLang="zh-CN" dirty="0" smtClean="0"/>
              <a:t>/85</a:t>
            </a:r>
            <a:endParaRPr lang="en-US" altLang="zh-CN" dirty="0"/>
          </a:p>
        </p:txBody>
      </p:sp>
      <p:sp>
        <p:nvSpPr>
          <p:cNvPr id="60419" name="Rectangle 3"/>
          <p:cNvSpPr>
            <a:spLocks noGrp="1" noChangeArrowheads="1"/>
          </p:cNvSpPr>
          <p:nvPr>
            <p:ph type="body" idx="4294967295"/>
          </p:nvPr>
        </p:nvSpPr>
        <p:spPr>
          <a:xfrm>
            <a:off x="250825" y="836613"/>
            <a:ext cx="8642350" cy="5545137"/>
          </a:xfrm>
        </p:spPr>
        <p:txBody>
          <a:bodyPr/>
          <a:lstStyle/>
          <a:p>
            <a:pPr eaLnBrk="1" hangingPunct="1">
              <a:spcBef>
                <a:spcPct val="0"/>
              </a:spcBef>
              <a:spcAft>
                <a:spcPct val="20000"/>
              </a:spcAft>
            </a:pPr>
            <a:r>
              <a:rPr lang="zh-CN" altLang="en-US" sz="3600" smtClean="0">
                <a:solidFill>
                  <a:srgbClr val="FF0000"/>
                </a:solidFill>
                <a:ea typeface="黑体" pitchFamily="49" charset="-122"/>
              </a:rPr>
              <a:t>机器人的发展方向</a:t>
            </a:r>
          </a:p>
          <a:p>
            <a:pPr eaLnBrk="1" hangingPunct="1">
              <a:spcBef>
                <a:spcPct val="0"/>
              </a:spcBef>
              <a:spcAft>
                <a:spcPct val="20000"/>
              </a:spcAft>
              <a:buFont typeface="Arial" pitchFamily="34" charset="0"/>
              <a:buNone/>
            </a:pPr>
            <a:r>
              <a:rPr lang="zh-CN" altLang="en-US" sz="3600" smtClean="0">
                <a:ea typeface="黑体" pitchFamily="49" charset="-122"/>
              </a:rPr>
              <a:t>   </a:t>
            </a:r>
            <a:r>
              <a:rPr lang="zh-CN" altLang="en-US" sz="2800" smtClean="0">
                <a:ea typeface="黑体" pitchFamily="49" charset="-122"/>
              </a:rPr>
              <a:t>机器人总体上向着智能化方向发展。部分具体的发展方向：</a:t>
            </a:r>
          </a:p>
          <a:p>
            <a:pPr lvl="1" eaLnBrk="1" hangingPunct="1">
              <a:spcBef>
                <a:spcPct val="0"/>
              </a:spcBef>
              <a:spcAft>
                <a:spcPct val="20000"/>
              </a:spcAft>
              <a:buFont typeface="Wingdings" pitchFamily="2" charset="2"/>
              <a:buChar char="Ø"/>
            </a:pPr>
            <a:r>
              <a:rPr lang="zh-CN" altLang="en-US" smtClean="0">
                <a:ea typeface="黑体" pitchFamily="49" charset="-122"/>
              </a:rPr>
              <a:t>拟人化：不仅外观像人，</a:t>
            </a:r>
            <a:r>
              <a:rPr lang="zh-CN" altLang="en-US" smtClean="0">
                <a:solidFill>
                  <a:schemeClr val="hlink"/>
                </a:solidFill>
                <a:ea typeface="黑体" pitchFamily="49" charset="-122"/>
              </a:rPr>
              <a:t>能力与智能也像人</a:t>
            </a:r>
          </a:p>
          <a:p>
            <a:pPr lvl="1" eaLnBrk="1" hangingPunct="1">
              <a:spcBef>
                <a:spcPct val="0"/>
              </a:spcBef>
              <a:spcAft>
                <a:spcPct val="20000"/>
              </a:spcAft>
              <a:buFont typeface="Wingdings" pitchFamily="2" charset="2"/>
              <a:buChar char="Ø"/>
            </a:pPr>
            <a:r>
              <a:rPr lang="zh-CN" altLang="en-US" smtClean="0">
                <a:ea typeface="黑体" pitchFamily="49" charset="-122"/>
              </a:rPr>
              <a:t>多功能化：为人类提高多种高质量的服务</a:t>
            </a:r>
          </a:p>
          <a:p>
            <a:pPr lvl="1" eaLnBrk="1" hangingPunct="1">
              <a:spcBef>
                <a:spcPct val="0"/>
              </a:spcBef>
              <a:spcAft>
                <a:spcPct val="20000"/>
              </a:spcAft>
              <a:buFont typeface="Wingdings" pitchFamily="2" charset="2"/>
              <a:buChar char="Ø"/>
            </a:pPr>
            <a:r>
              <a:rPr lang="zh-CN" altLang="en-US" smtClean="0">
                <a:ea typeface="黑体" pitchFamily="49" charset="-122"/>
              </a:rPr>
              <a:t>灵巧化：精度提高，灵活性、适应性加强</a:t>
            </a:r>
          </a:p>
          <a:p>
            <a:pPr lvl="1" eaLnBrk="1" hangingPunct="1">
              <a:spcBef>
                <a:spcPct val="0"/>
              </a:spcBef>
              <a:spcAft>
                <a:spcPct val="20000"/>
              </a:spcAft>
              <a:buFont typeface="Wingdings" pitchFamily="2" charset="2"/>
              <a:buChar char="Ø"/>
            </a:pPr>
            <a:r>
              <a:rPr lang="zh-CN" altLang="en-US" smtClean="0">
                <a:ea typeface="黑体" pitchFamily="49" charset="-122"/>
              </a:rPr>
              <a:t>普及化：各种机器人玩具</a:t>
            </a:r>
          </a:p>
          <a:p>
            <a:pPr lvl="1" eaLnBrk="1" hangingPunct="1">
              <a:spcBef>
                <a:spcPct val="0"/>
              </a:spcBef>
              <a:spcAft>
                <a:spcPct val="20000"/>
              </a:spcAft>
              <a:buFont typeface="Wingdings" pitchFamily="2" charset="2"/>
              <a:buChar char="Ø"/>
            </a:pPr>
            <a:r>
              <a:rPr lang="zh-CN" altLang="en-US" smtClean="0">
                <a:ea typeface="黑体" pitchFamily="49" charset="-122"/>
              </a:rPr>
              <a:t>大型化与小型化</a:t>
            </a:r>
          </a:p>
          <a:p>
            <a:pPr eaLnBrk="1" hangingPunct="1">
              <a:spcBef>
                <a:spcPct val="0"/>
              </a:spcBef>
              <a:spcAft>
                <a:spcPct val="20000"/>
              </a:spcAft>
              <a:buFont typeface="Wingdings" pitchFamily="2" charset="2"/>
              <a:buNone/>
            </a:pPr>
            <a:r>
              <a:rPr lang="zh-CN" altLang="en-US" sz="2800" smtClean="0">
                <a:ea typeface="黑体" pitchFamily="49" charset="-122"/>
              </a:rPr>
              <a:t>    </a:t>
            </a:r>
          </a:p>
        </p:txBody>
      </p:sp>
      <p:sp>
        <p:nvSpPr>
          <p:cNvPr id="64519" name="Rectangle 7"/>
          <p:cNvSpPr>
            <a:spLocks noChangeArrowheads="1"/>
          </p:cNvSpPr>
          <p:nvPr/>
        </p:nvSpPr>
        <p:spPr bwMode="auto">
          <a:xfrm>
            <a:off x="323850" y="5229225"/>
            <a:ext cx="8569325" cy="1187450"/>
          </a:xfrm>
          <a:prstGeom prst="rect">
            <a:avLst/>
          </a:prstGeom>
          <a:noFill/>
          <a:ln>
            <a:noFill/>
          </a:ln>
          <a:effectLst>
            <a:prstShdw prst="shdw17" dist="17961" dir="2700000">
              <a:schemeClr val="accent1">
                <a:gamma/>
                <a:shade val="60000"/>
                <a:invGamma/>
              </a:schemeClr>
            </a:prstShdw>
          </a:effectLst>
          <a:extLst/>
        </p:spPr>
        <p:txBody>
          <a:bodyPr>
            <a:spAutoFit/>
          </a:bodyPr>
          <a:lstStyle/>
          <a:p>
            <a:pPr algn="l">
              <a:spcAft>
                <a:spcPct val="20000"/>
              </a:spcAft>
              <a:buFont typeface="Wingdings" pitchFamily="2" charset="2"/>
              <a:buNone/>
              <a:defRPr/>
            </a:pPr>
            <a:r>
              <a:rPr kumimoji="0" lang="zh-CN" altLang="en-US">
                <a:solidFill>
                  <a:schemeClr val="hlink"/>
                </a:solidFill>
                <a:ea typeface="黑体" pitchFamily="49" charset="-122"/>
              </a:rPr>
              <a:t>人工智能技术、计算机技术、控制技术、虚拟现实技术、多智能体技术、人工神经网络技术、仿生技术、信息融合技术、纳米技术等的进一步发展，必将使机器人技术的发展如虎添翼。</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8CB92B7F-5FA4-4CDE-91A8-BE76F5AE877E}" type="slidenum">
              <a:rPr lang="en-US" altLang="zh-CN" smtClean="0"/>
              <a:pPr>
                <a:defRPr/>
              </a:pPr>
              <a:t>66</a:t>
            </a:fld>
            <a:r>
              <a:rPr lang="en-US" altLang="zh-CN" dirty="0" smtClean="0"/>
              <a:t>/85</a:t>
            </a:r>
            <a:endParaRPr lang="en-US" altLang="zh-CN" dirty="0"/>
          </a:p>
        </p:txBody>
      </p:sp>
      <p:sp>
        <p:nvSpPr>
          <p:cNvPr id="61443"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61444" name="Rectangle 3"/>
          <p:cNvSpPr>
            <a:spLocks noGrp="1" noChangeArrowheads="1"/>
          </p:cNvSpPr>
          <p:nvPr>
            <p:ph type="body" idx="4294967295"/>
          </p:nvPr>
        </p:nvSpPr>
        <p:spPr>
          <a:xfrm>
            <a:off x="468313" y="1125538"/>
            <a:ext cx="8382000" cy="5257800"/>
          </a:xfrm>
        </p:spPr>
        <p:txBody>
          <a:bodyPr/>
          <a:lstStyle/>
          <a:p>
            <a:pPr eaLnBrk="1" hangingPunct="1">
              <a:lnSpc>
                <a:spcPct val="105000"/>
              </a:lnSpc>
              <a:spcBef>
                <a:spcPct val="25000"/>
              </a:spcBef>
              <a:buSzPct val="80000"/>
              <a:buFont typeface="Wingdings" pitchFamily="2" charset="2"/>
              <a:buChar char="n"/>
            </a:pPr>
            <a:r>
              <a:rPr lang="zh-CN" altLang="en-US" smtClean="0">
                <a:solidFill>
                  <a:schemeClr val="hlink"/>
                </a:solidFill>
                <a:latin typeface="Times New Roman" pitchFamily="18" charset="0"/>
                <a:ea typeface="黑体" pitchFamily="49" charset="-122"/>
              </a:rPr>
              <a:t>各国计划</a:t>
            </a:r>
          </a:p>
          <a:p>
            <a:pPr lvl="1" eaLnBrk="1" hangingPunct="1">
              <a:lnSpc>
                <a:spcPct val="105000"/>
              </a:lnSpc>
              <a:spcBef>
                <a:spcPct val="25000"/>
              </a:spcBef>
              <a:buFont typeface="Wingdings" pitchFamily="2" charset="2"/>
              <a:buChar char="Ø"/>
            </a:pPr>
            <a:r>
              <a:rPr lang="zh-CN" altLang="en-US" smtClean="0">
                <a:solidFill>
                  <a:srgbClr val="FF0000"/>
                </a:solidFill>
                <a:latin typeface="Times New Roman" pitchFamily="18" charset="0"/>
                <a:ea typeface="黑体" pitchFamily="49" charset="-122"/>
              </a:rPr>
              <a:t>美国</a:t>
            </a:r>
            <a:r>
              <a:rPr lang="zh-CN" altLang="en-US" smtClean="0">
                <a:solidFill>
                  <a:schemeClr val="hlink"/>
                </a:solidFill>
                <a:latin typeface="Times New Roman" pitchFamily="18" charset="0"/>
                <a:ea typeface="黑体" pitchFamily="49" charset="-122"/>
              </a:rPr>
              <a:t>：自主机器人研究计划、未来作战系统、联合机器人研究计划、无人机研究路线图与无人水下航行器总体规划</a:t>
            </a:r>
          </a:p>
          <a:p>
            <a:pPr lvl="2" eaLnBrk="1" hangingPunct="1">
              <a:lnSpc>
                <a:spcPct val="105000"/>
              </a:lnSpc>
              <a:spcBef>
                <a:spcPct val="25000"/>
              </a:spcBef>
              <a:buFont typeface="Wingdings" pitchFamily="2" charset="2"/>
              <a:buChar char="ü"/>
            </a:pPr>
            <a:r>
              <a:rPr lang="zh-CN" altLang="en-US" smtClean="0">
                <a:solidFill>
                  <a:schemeClr val="hlink"/>
                </a:solidFill>
                <a:latin typeface="Times New Roman" pitchFamily="18" charset="0"/>
                <a:ea typeface="黑体" pitchFamily="49" charset="-122"/>
              </a:rPr>
              <a:t>先进制造业伙伴计划：</a:t>
            </a:r>
            <a:r>
              <a:rPr lang="zh-CN" altLang="en-US" smtClean="0">
                <a:ea typeface="黑体" pitchFamily="49" charset="-122"/>
              </a:rPr>
              <a:t>通过发展工业机器人重振美国制造业，并凭借信息网络技术的优势，投资</a:t>
            </a:r>
            <a:r>
              <a:rPr lang="en-US" altLang="en-US" smtClean="0">
                <a:ea typeface="黑体" pitchFamily="49" charset="-122"/>
              </a:rPr>
              <a:t>28</a:t>
            </a:r>
            <a:r>
              <a:rPr lang="zh-CN" altLang="en-US" smtClean="0">
                <a:ea typeface="黑体" pitchFamily="49" charset="-122"/>
              </a:rPr>
              <a:t>亿美元开发基于移动互联技术的新一代智能机器人</a:t>
            </a:r>
          </a:p>
          <a:p>
            <a:pPr lvl="2" eaLnBrk="1" hangingPunct="1">
              <a:lnSpc>
                <a:spcPct val="105000"/>
              </a:lnSpc>
              <a:spcBef>
                <a:spcPct val="25000"/>
              </a:spcBef>
              <a:buFont typeface="Wingdings" pitchFamily="2" charset="2"/>
              <a:buChar char="ü"/>
            </a:pPr>
            <a:r>
              <a:rPr lang="zh-CN" altLang="en-US" smtClean="0">
                <a:solidFill>
                  <a:schemeClr val="hlink"/>
                </a:solidFill>
                <a:latin typeface="Times New Roman" pitchFamily="18" charset="0"/>
                <a:ea typeface="黑体" pitchFamily="49" charset="-122"/>
              </a:rPr>
              <a:t>国家机器人计划：</a:t>
            </a:r>
            <a:r>
              <a:rPr lang="zh-CN" altLang="en-US" smtClean="0">
                <a:ea typeface="黑体" pitchFamily="49" charset="-122"/>
              </a:rPr>
              <a:t>第二轮资助计划投资</a:t>
            </a:r>
            <a:r>
              <a:rPr lang="en-US" altLang="en-US" smtClean="0">
                <a:ea typeface="黑体" pitchFamily="49" charset="-122"/>
              </a:rPr>
              <a:t>3800</a:t>
            </a:r>
            <a:r>
              <a:rPr lang="zh-CN" altLang="en-US" smtClean="0">
                <a:ea typeface="黑体" pitchFamily="49" charset="-122"/>
              </a:rPr>
              <a:t>万美元，开发和使用能与人类协同工作的下一代协作型机器人</a:t>
            </a:r>
            <a:endParaRPr lang="zh-CN" altLang="en-US" smtClean="0">
              <a:latin typeface="Times New Roman" pitchFamily="18" charset="0"/>
              <a:ea typeface="黑体" pitchFamily="49" charset="-122"/>
            </a:endParaRPr>
          </a:p>
        </p:txBody>
      </p:sp>
      <p:pic>
        <p:nvPicPr>
          <p:cNvPr id="614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46700"/>
            <a:ext cx="19780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5346700"/>
            <a:ext cx="18700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450" y="5346700"/>
            <a:ext cx="12477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5346700"/>
            <a:ext cx="17684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BFB50A08-67CA-4272-9AA1-2ED645601882}" type="slidenum">
              <a:rPr lang="en-US" altLang="zh-CN" smtClean="0"/>
              <a:pPr>
                <a:defRPr/>
              </a:pPr>
              <a:t>67</a:t>
            </a:fld>
            <a:r>
              <a:rPr lang="en-US" altLang="zh-CN" dirty="0" smtClean="0"/>
              <a:t>/85</a:t>
            </a:r>
            <a:endParaRPr lang="en-US" altLang="zh-CN" dirty="0"/>
          </a:p>
        </p:txBody>
      </p:sp>
      <p:sp>
        <p:nvSpPr>
          <p:cNvPr id="62467"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62468" name="Rectangle 3"/>
          <p:cNvSpPr>
            <a:spLocks noGrp="1" noChangeArrowheads="1"/>
          </p:cNvSpPr>
          <p:nvPr>
            <p:ph type="body" idx="4294967295"/>
          </p:nvPr>
        </p:nvSpPr>
        <p:spPr>
          <a:xfrm>
            <a:off x="457200" y="1143000"/>
            <a:ext cx="8382000" cy="5257800"/>
          </a:xfrm>
        </p:spPr>
        <p:txBody>
          <a:bodyPr/>
          <a:lstStyle/>
          <a:p>
            <a:pPr eaLnBrk="1" hangingPunct="1">
              <a:lnSpc>
                <a:spcPct val="105000"/>
              </a:lnSpc>
              <a:spcBef>
                <a:spcPct val="25000"/>
              </a:spcBef>
              <a:buSzPct val="80000"/>
              <a:buFont typeface="Wingdings" pitchFamily="2" charset="2"/>
              <a:buChar char="n"/>
            </a:pPr>
            <a:r>
              <a:rPr lang="zh-CN" altLang="en-US" smtClean="0">
                <a:solidFill>
                  <a:schemeClr val="hlink"/>
                </a:solidFill>
                <a:latin typeface="Times New Roman" pitchFamily="18" charset="0"/>
                <a:ea typeface="黑体" pitchFamily="49" charset="-122"/>
              </a:rPr>
              <a:t>各国计划</a:t>
            </a:r>
          </a:p>
          <a:p>
            <a:pPr lvl="1" eaLnBrk="1" hangingPunct="1">
              <a:lnSpc>
                <a:spcPct val="105000"/>
              </a:lnSpc>
              <a:spcBef>
                <a:spcPct val="25000"/>
              </a:spcBef>
              <a:buFont typeface="Wingdings" pitchFamily="2" charset="2"/>
              <a:buChar char="Ø"/>
            </a:pPr>
            <a:r>
              <a:rPr lang="zh-CN" altLang="en-US" smtClean="0">
                <a:solidFill>
                  <a:srgbClr val="FF0000"/>
                </a:solidFill>
                <a:latin typeface="Times New Roman" pitchFamily="18" charset="0"/>
                <a:ea typeface="黑体" pitchFamily="49" charset="-122"/>
              </a:rPr>
              <a:t>欧盟“</a:t>
            </a:r>
            <a:r>
              <a:rPr lang="en-US" altLang="zh-CN" smtClean="0">
                <a:solidFill>
                  <a:srgbClr val="FF0000"/>
                </a:solidFill>
                <a:latin typeface="Times New Roman" pitchFamily="18" charset="0"/>
                <a:ea typeface="黑体" pitchFamily="49" charset="-122"/>
              </a:rPr>
              <a:t>SPARC</a:t>
            </a:r>
            <a:r>
              <a:rPr lang="zh-CN" altLang="zh-CN" smtClean="0">
                <a:solidFill>
                  <a:srgbClr val="FF0000"/>
                </a:solidFill>
                <a:latin typeface="Times New Roman" pitchFamily="18" charset="0"/>
                <a:ea typeface="黑体" pitchFamily="49" charset="-122"/>
              </a:rPr>
              <a:t>”</a:t>
            </a:r>
            <a:r>
              <a:rPr lang="en-US" altLang="zh-CN" smtClean="0">
                <a:solidFill>
                  <a:srgbClr val="FF0000"/>
                </a:solidFill>
                <a:latin typeface="Times New Roman" pitchFamily="18" charset="0"/>
                <a:ea typeface="黑体" pitchFamily="49" charset="-122"/>
              </a:rPr>
              <a:t> </a:t>
            </a:r>
            <a:r>
              <a:rPr lang="zh-CN" altLang="en-US" smtClean="0">
                <a:solidFill>
                  <a:schemeClr val="hlink"/>
                </a:solidFill>
                <a:latin typeface="Times New Roman" pitchFamily="18" charset="0"/>
                <a:ea typeface="黑体" pitchFamily="49" charset="-122"/>
              </a:rPr>
              <a:t>：全球最大的民用机器人研发计划</a:t>
            </a:r>
          </a:p>
        </p:txBody>
      </p:sp>
      <p:pic>
        <p:nvPicPr>
          <p:cNvPr id="62469" name="图片 4" descr="http://static.gkong.com/upload/mg_images/2014/bbfd3e61c3c5864c42e0dc1b9ed0127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444750"/>
            <a:ext cx="2778125"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矩形 5"/>
          <p:cNvSpPr>
            <a:spLocks noChangeArrowheads="1"/>
          </p:cNvSpPr>
          <p:nvPr/>
        </p:nvSpPr>
        <p:spPr bwMode="auto">
          <a:xfrm>
            <a:off x="457200" y="2743200"/>
            <a:ext cx="499745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2" eaLnBrk="1" hangingPunct="1">
              <a:lnSpc>
                <a:spcPct val="105000"/>
              </a:lnSpc>
              <a:spcBef>
                <a:spcPct val="25000"/>
              </a:spcBef>
              <a:buFont typeface="Wingdings" pitchFamily="2" charset="2"/>
              <a:buChar char="ü"/>
            </a:pPr>
            <a:r>
              <a:rPr kumimoji="0" lang="zh-CN" altLang="en-US">
                <a:latin typeface="Arial" pitchFamily="34" charset="0"/>
              </a:rPr>
              <a:t>到</a:t>
            </a:r>
            <a:r>
              <a:rPr kumimoji="0" lang="en-US" altLang="en-US">
                <a:latin typeface="Arial" pitchFamily="34" charset="0"/>
              </a:rPr>
              <a:t>2020</a:t>
            </a:r>
            <a:r>
              <a:rPr kumimoji="0" lang="zh-CN" altLang="en-US">
                <a:latin typeface="Arial" pitchFamily="34" charset="0"/>
              </a:rPr>
              <a:t>年将投资</a:t>
            </a:r>
            <a:r>
              <a:rPr kumimoji="0" lang="en-US" altLang="zh-CN">
                <a:latin typeface="Arial" pitchFamily="34" charset="0"/>
              </a:rPr>
              <a:t>28</a:t>
            </a:r>
            <a:r>
              <a:rPr kumimoji="0" lang="zh-CN" altLang="en-US">
                <a:latin typeface="Arial" pitchFamily="34" charset="0"/>
              </a:rPr>
              <a:t>亿欧元推动机器人研发，涉及</a:t>
            </a:r>
            <a:r>
              <a:rPr kumimoji="0" lang="en-US" altLang="zh-CN">
                <a:latin typeface="Arial" pitchFamily="34" charset="0"/>
              </a:rPr>
              <a:t>180</a:t>
            </a:r>
            <a:r>
              <a:rPr kumimoji="0" lang="zh-CN" altLang="en-US">
                <a:latin typeface="Arial" pitchFamily="34" charset="0"/>
              </a:rPr>
              <a:t>个公司及研发机构，以使欧洲机器人占全球市场份额提高至</a:t>
            </a:r>
            <a:r>
              <a:rPr kumimoji="0" lang="en-US" altLang="zh-CN">
                <a:latin typeface="Arial" pitchFamily="34" charset="0"/>
              </a:rPr>
              <a:t>42%</a:t>
            </a:r>
            <a:endParaRPr kumimoji="0" lang="en-US" altLang="zh-CN">
              <a:latin typeface="Arial" pitchFamily="34" charset="0"/>
              <a:ea typeface="黑体" pitchFamily="49" charset="-122"/>
            </a:endParaRPr>
          </a:p>
        </p:txBody>
      </p:sp>
      <p:sp>
        <p:nvSpPr>
          <p:cNvPr id="62471" name="矩形 6"/>
          <p:cNvSpPr>
            <a:spLocks noChangeArrowheads="1"/>
          </p:cNvSpPr>
          <p:nvPr/>
        </p:nvSpPr>
        <p:spPr bwMode="auto">
          <a:xfrm>
            <a:off x="457200" y="4764088"/>
            <a:ext cx="48768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2" eaLnBrk="1" hangingPunct="1">
              <a:lnSpc>
                <a:spcPct val="105000"/>
              </a:lnSpc>
              <a:spcBef>
                <a:spcPct val="25000"/>
              </a:spcBef>
              <a:buFont typeface="Wingdings" pitchFamily="2" charset="2"/>
              <a:buChar char="ü"/>
            </a:pPr>
            <a:r>
              <a:rPr kumimoji="0" lang="zh-CN" altLang="en-US">
                <a:solidFill>
                  <a:schemeClr val="hlink"/>
                </a:solidFill>
                <a:latin typeface="Times New Roman" pitchFamily="18" charset="0"/>
                <a:ea typeface="黑体" pitchFamily="49" charset="-122"/>
              </a:rPr>
              <a:t>机器人地球计划：</a:t>
            </a:r>
            <a:r>
              <a:rPr kumimoji="0" lang="zh-CN" altLang="en-US">
                <a:latin typeface="Arial" pitchFamily="34" charset="0"/>
              </a:rPr>
              <a:t>试图让机器人共享信息并存储它们的发现</a:t>
            </a:r>
            <a:endParaRPr kumimoji="0" lang="zh-CN" altLang="en-US">
              <a:latin typeface="Arial" pitchFamily="34" charset="0"/>
              <a:ea typeface="黑体" pitchFamily="49" charset="-122"/>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4CD0ABC6-C0F7-4AE4-9352-850B21B13C17}" type="slidenum">
              <a:rPr lang="en-US" altLang="zh-CN" smtClean="0"/>
              <a:pPr>
                <a:defRPr/>
              </a:pPr>
              <a:t>68</a:t>
            </a:fld>
            <a:r>
              <a:rPr lang="en-US" altLang="zh-CN" dirty="0" smtClean="0"/>
              <a:t>/85</a:t>
            </a:r>
            <a:endParaRPr lang="en-US" altLang="zh-CN" dirty="0"/>
          </a:p>
        </p:txBody>
      </p:sp>
      <p:pic>
        <p:nvPicPr>
          <p:cNvPr id="63491" name="Picture 2" descr="C:\Users\Dengpeng.Xing\Desktop\QQ截图20141105174302.png"/>
          <p:cNvPicPr>
            <a:picLocks noChangeAspect="1" noChangeArrowheads="1"/>
          </p:cNvPicPr>
          <p:nvPr/>
        </p:nvPicPr>
        <p:blipFill>
          <a:blip r:embed="rId2">
            <a:extLst>
              <a:ext uri="{28A0092B-C50C-407E-A947-70E740481C1C}">
                <a14:useLocalDpi xmlns:a14="http://schemas.microsoft.com/office/drawing/2010/main" val="0"/>
              </a:ext>
            </a:extLst>
          </a:blip>
          <a:srcRect l="34074" t="16241" r="21729" b="19646"/>
          <a:stretch>
            <a:fillRect/>
          </a:stretch>
        </p:blipFill>
        <p:spPr bwMode="auto">
          <a:xfrm>
            <a:off x="5472113" y="3657600"/>
            <a:ext cx="359568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3"/>
          <p:cNvSpPr>
            <a:spLocks noGrp="1" noChangeArrowheads="1"/>
          </p:cNvSpPr>
          <p:nvPr>
            <p:ph type="body" idx="4294967295"/>
          </p:nvPr>
        </p:nvSpPr>
        <p:spPr>
          <a:xfrm>
            <a:off x="457200" y="1143000"/>
            <a:ext cx="8382000" cy="5257800"/>
          </a:xfrm>
        </p:spPr>
        <p:txBody>
          <a:bodyPr/>
          <a:lstStyle/>
          <a:p>
            <a:pPr eaLnBrk="1" hangingPunct="1">
              <a:lnSpc>
                <a:spcPct val="105000"/>
              </a:lnSpc>
              <a:spcBef>
                <a:spcPct val="25000"/>
              </a:spcBef>
              <a:buSzPct val="80000"/>
              <a:buFont typeface="Wingdings" pitchFamily="2" charset="2"/>
              <a:buChar char="n"/>
            </a:pPr>
            <a:r>
              <a:rPr lang="zh-CN" altLang="en-US" smtClean="0">
                <a:solidFill>
                  <a:schemeClr val="hlink"/>
                </a:solidFill>
                <a:latin typeface="Times New Roman" pitchFamily="18" charset="0"/>
                <a:ea typeface="黑体" pitchFamily="49" charset="-122"/>
              </a:rPr>
              <a:t>各国计划</a:t>
            </a:r>
          </a:p>
          <a:p>
            <a:pPr lvl="1" eaLnBrk="1" hangingPunct="1">
              <a:lnSpc>
                <a:spcPct val="105000"/>
              </a:lnSpc>
              <a:spcBef>
                <a:spcPct val="25000"/>
              </a:spcBef>
              <a:buFont typeface="Wingdings" pitchFamily="2" charset="2"/>
              <a:buChar char="Ø"/>
            </a:pPr>
            <a:r>
              <a:rPr lang="zh-CN" altLang="en-US" smtClean="0">
                <a:solidFill>
                  <a:srgbClr val="FF0000"/>
                </a:solidFill>
                <a:latin typeface="Times New Roman" pitchFamily="18" charset="0"/>
                <a:ea typeface="黑体" pitchFamily="49" charset="-122"/>
              </a:rPr>
              <a:t>德国“工业</a:t>
            </a:r>
            <a:r>
              <a:rPr lang="en-US" altLang="zh-CN" smtClean="0">
                <a:solidFill>
                  <a:srgbClr val="FF0000"/>
                </a:solidFill>
                <a:latin typeface="Times New Roman" pitchFamily="18" charset="0"/>
                <a:ea typeface="黑体" pitchFamily="49" charset="-122"/>
              </a:rPr>
              <a:t>4.0</a:t>
            </a:r>
            <a:r>
              <a:rPr lang="zh-CN" altLang="zh-CN" smtClean="0">
                <a:solidFill>
                  <a:srgbClr val="FF0000"/>
                </a:solidFill>
                <a:latin typeface="Times New Roman" pitchFamily="18" charset="0"/>
                <a:ea typeface="黑体" pitchFamily="49" charset="-122"/>
              </a:rPr>
              <a:t>”</a:t>
            </a:r>
            <a:r>
              <a:rPr lang="en-US" altLang="zh-CN" smtClean="0">
                <a:solidFill>
                  <a:srgbClr val="FF0000"/>
                </a:solidFill>
                <a:latin typeface="Times New Roman" pitchFamily="18" charset="0"/>
                <a:ea typeface="黑体" pitchFamily="49" charset="-122"/>
              </a:rPr>
              <a:t> </a:t>
            </a:r>
            <a:r>
              <a:rPr lang="zh-CN" altLang="en-US" smtClean="0">
                <a:solidFill>
                  <a:schemeClr val="hlink"/>
                </a:solidFill>
                <a:latin typeface="Times New Roman" pitchFamily="18" charset="0"/>
                <a:ea typeface="黑体" pitchFamily="49" charset="-122"/>
              </a:rPr>
              <a:t>：基于信息物理系统（</a:t>
            </a:r>
            <a:r>
              <a:rPr lang="en-US" altLang="zh-CN" smtClean="0">
                <a:solidFill>
                  <a:schemeClr val="hlink"/>
                </a:solidFill>
                <a:latin typeface="Times New Roman" pitchFamily="18" charset="0"/>
                <a:ea typeface="黑体" pitchFamily="49" charset="-122"/>
              </a:rPr>
              <a:t>Cyber-Physical System</a:t>
            </a:r>
            <a:r>
              <a:rPr lang="zh-CN" altLang="en-US" smtClean="0">
                <a:solidFill>
                  <a:schemeClr val="hlink"/>
                </a:solidFill>
                <a:latin typeface="Times New Roman" pitchFamily="18" charset="0"/>
                <a:ea typeface="黑体" pitchFamily="49" charset="-122"/>
              </a:rPr>
              <a:t>，</a:t>
            </a:r>
            <a:r>
              <a:rPr lang="en-US" altLang="zh-CN" smtClean="0">
                <a:solidFill>
                  <a:schemeClr val="hlink"/>
                </a:solidFill>
                <a:latin typeface="Times New Roman" pitchFamily="18" charset="0"/>
                <a:ea typeface="黑体" pitchFamily="49" charset="-122"/>
              </a:rPr>
              <a:t>CPS</a:t>
            </a:r>
            <a:r>
              <a:rPr lang="zh-CN" altLang="en-US" smtClean="0">
                <a:solidFill>
                  <a:schemeClr val="hlink"/>
                </a:solidFill>
                <a:latin typeface="Times New Roman" pitchFamily="18" charset="0"/>
                <a:ea typeface="黑体" pitchFamily="49" charset="-122"/>
              </a:rPr>
              <a:t>）的智能制造时代</a:t>
            </a:r>
          </a:p>
          <a:p>
            <a:pPr lvl="2" eaLnBrk="1" hangingPunct="1">
              <a:lnSpc>
                <a:spcPct val="105000"/>
              </a:lnSpc>
              <a:spcBef>
                <a:spcPct val="25000"/>
              </a:spcBef>
              <a:buFont typeface="Wingdings" pitchFamily="2" charset="2"/>
              <a:buChar char="ü"/>
            </a:pPr>
            <a:r>
              <a:rPr lang="zh-CN" altLang="en-US" smtClean="0">
                <a:solidFill>
                  <a:schemeClr val="hlink"/>
                </a:solidFill>
                <a:latin typeface="Times New Roman" pitchFamily="18" charset="0"/>
                <a:ea typeface="黑体" pitchFamily="49" charset="-122"/>
              </a:rPr>
              <a:t>智能工厂：</a:t>
            </a:r>
            <a:r>
              <a:rPr lang="zh-CN" altLang="en-US" smtClean="0">
                <a:ea typeface="黑体" pitchFamily="49" charset="-122"/>
              </a:rPr>
              <a:t>分散的、具备一定</a:t>
            </a:r>
            <a:r>
              <a:rPr lang="zh-CN" altLang="en-US" smtClean="0">
                <a:solidFill>
                  <a:srgbClr val="C00000"/>
                </a:solidFill>
                <a:ea typeface="黑体" pitchFamily="49" charset="-122"/>
              </a:rPr>
              <a:t>智能化的生产设备</a:t>
            </a:r>
            <a:r>
              <a:rPr lang="zh-CN" altLang="en-US" smtClean="0">
                <a:ea typeface="黑体" pitchFamily="49" charset="-122"/>
              </a:rPr>
              <a:t>，在实现了数据交互之后，能够形成</a:t>
            </a:r>
            <a:r>
              <a:rPr lang="zh-CN" altLang="en-US" smtClean="0">
                <a:solidFill>
                  <a:srgbClr val="C00000"/>
                </a:solidFill>
                <a:ea typeface="黑体" pitchFamily="49" charset="-122"/>
              </a:rPr>
              <a:t>高度智能化的有机体</a:t>
            </a:r>
            <a:r>
              <a:rPr lang="zh-CN" altLang="en-US" smtClean="0">
                <a:ea typeface="黑体" pitchFamily="49" charset="-122"/>
              </a:rPr>
              <a:t>，实现网络化、分布式的生产设施</a:t>
            </a:r>
          </a:p>
        </p:txBody>
      </p:sp>
      <p:sp>
        <p:nvSpPr>
          <p:cNvPr id="63493"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63494" name="矩形 1"/>
          <p:cNvSpPr>
            <a:spLocks noChangeArrowheads="1"/>
          </p:cNvSpPr>
          <p:nvPr/>
        </p:nvSpPr>
        <p:spPr bwMode="auto">
          <a:xfrm>
            <a:off x="457200" y="4038600"/>
            <a:ext cx="5181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4588" indent="-230188"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2" eaLnBrk="1" hangingPunct="1">
              <a:lnSpc>
                <a:spcPct val="105000"/>
              </a:lnSpc>
              <a:spcBef>
                <a:spcPct val="25000"/>
              </a:spcBef>
              <a:buFont typeface="Wingdings" pitchFamily="2" charset="2"/>
              <a:buChar char="ü"/>
            </a:pPr>
            <a:r>
              <a:rPr kumimoji="0" lang="zh-CN" altLang="en-US">
                <a:solidFill>
                  <a:schemeClr val="hlink"/>
                </a:solidFill>
                <a:latin typeface="Times New Roman" pitchFamily="18" charset="0"/>
                <a:ea typeface="黑体" pitchFamily="49" charset="-122"/>
              </a:rPr>
              <a:t>智能生产：</a:t>
            </a:r>
            <a:r>
              <a:rPr kumimoji="0" lang="zh-CN" altLang="en-US">
                <a:latin typeface="Arial" pitchFamily="34" charset="0"/>
                <a:ea typeface="黑体" pitchFamily="49" charset="-122"/>
              </a:rPr>
              <a:t>将人机互动、智能物流管理、增材制造等先进技术应用于整个工业生产过程</a:t>
            </a:r>
            <a:endParaRPr kumimoji="0" lang="zh-CN" altLang="en-US">
              <a:latin typeface="Times New Roman" pitchFamily="18" charset="0"/>
              <a:ea typeface="黑体" pitchFamily="49" charset="-122"/>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179E2A51-F5CA-470A-B2B4-09EB60A1A0E6}" type="slidenum">
              <a:rPr lang="en-US" altLang="zh-CN" smtClean="0"/>
              <a:pPr>
                <a:defRPr/>
              </a:pPr>
              <a:t>69</a:t>
            </a:fld>
            <a:r>
              <a:rPr lang="en-US" altLang="zh-CN" dirty="0" smtClean="0"/>
              <a:t>/85</a:t>
            </a:r>
            <a:endParaRPr lang="en-US" altLang="zh-CN" dirty="0"/>
          </a:p>
        </p:txBody>
      </p:sp>
      <p:sp>
        <p:nvSpPr>
          <p:cNvPr id="64515" name="Rectangle 3"/>
          <p:cNvSpPr>
            <a:spLocks noGrp="1" noChangeArrowheads="1"/>
          </p:cNvSpPr>
          <p:nvPr>
            <p:ph type="body" idx="4294967295"/>
          </p:nvPr>
        </p:nvSpPr>
        <p:spPr>
          <a:xfrm>
            <a:off x="457200" y="1143000"/>
            <a:ext cx="8382000" cy="5257800"/>
          </a:xfrm>
        </p:spPr>
        <p:txBody>
          <a:bodyPr/>
          <a:lstStyle/>
          <a:p>
            <a:pPr eaLnBrk="1" hangingPunct="1">
              <a:lnSpc>
                <a:spcPct val="105000"/>
              </a:lnSpc>
              <a:spcBef>
                <a:spcPct val="25000"/>
              </a:spcBef>
              <a:buSzPct val="80000"/>
              <a:buFont typeface="Wingdings" pitchFamily="2" charset="2"/>
              <a:buChar char="n"/>
            </a:pPr>
            <a:r>
              <a:rPr lang="zh-CN" altLang="en-US" dirty="0" smtClean="0">
                <a:solidFill>
                  <a:schemeClr val="hlink"/>
                </a:solidFill>
                <a:latin typeface="Times New Roman" pitchFamily="18" charset="0"/>
                <a:ea typeface="黑体" pitchFamily="49" charset="-122"/>
              </a:rPr>
              <a:t>各国计划</a:t>
            </a:r>
          </a:p>
          <a:p>
            <a:pPr lvl="1" eaLnBrk="1" hangingPunct="1">
              <a:lnSpc>
                <a:spcPct val="105000"/>
              </a:lnSpc>
              <a:spcBef>
                <a:spcPct val="25000"/>
              </a:spcBef>
              <a:buFont typeface="Wingdings" pitchFamily="2" charset="2"/>
              <a:buChar char="Ø"/>
            </a:pPr>
            <a:r>
              <a:rPr lang="zh-CN" altLang="en-US" dirty="0" smtClean="0">
                <a:solidFill>
                  <a:srgbClr val="FF0000"/>
                </a:solidFill>
                <a:latin typeface="Times New Roman" pitchFamily="18" charset="0"/>
                <a:ea typeface="黑体" pitchFamily="49" charset="-122"/>
              </a:rPr>
              <a:t>韩国 </a:t>
            </a:r>
            <a:r>
              <a:rPr lang="zh-CN" altLang="en-US" dirty="0" smtClean="0">
                <a:solidFill>
                  <a:schemeClr val="hlink"/>
                </a:solidFill>
                <a:latin typeface="Times New Roman" pitchFamily="18" charset="0"/>
                <a:ea typeface="黑体" pitchFamily="49" charset="-122"/>
              </a:rPr>
              <a:t>：第二个智能机器人开发五年计划</a:t>
            </a:r>
          </a:p>
          <a:p>
            <a:pPr lvl="2" eaLnBrk="1" hangingPunct="1">
              <a:lnSpc>
                <a:spcPct val="105000"/>
              </a:lnSpc>
              <a:spcBef>
                <a:spcPct val="25000"/>
              </a:spcBef>
              <a:buFont typeface="Wingdings" pitchFamily="2" charset="2"/>
              <a:buChar char="ü"/>
            </a:pPr>
            <a:r>
              <a:rPr lang="zh-CN" altLang="en-US" dirty="0" smtClean="0">
                <a:solidFill>
                  <a:schemeClr val="hlink"/>
                </a:solidFill>
                <a:latin typeface="Times New Roman" pitchFamily="18" charset="0"/>
                <a:ea typeface="黑体" pitchFamily="49" charset="-122"/>
              </a:rPr>
              <a:t>四个策略：</a:t>
            </a:r>
            <a:r>
              <a:rPr lang="zh-CN" altLang="en-US" b="1" dirty="0" smtClean="0"/>
              <a:t>开展机器人研究与开发，建设综合能力；扩大各行业对机器人的需求；构建开放的机器人产业生态系统；投资</a:t>
            </a:r>
            <a:r>
              <a:rPr lang="en-US" altLang="en-US" b="1" dirty="0" smtClean="0"/>
              <a:t>26</a:t>
            </a:r>
            <a:r>
              <a:rPr lang="zh-CN" altLang="en-US" b="1" dirty="0" smtClean="0"/>
              <a:t>亿美元加快建设机器人的融合网络</a:t>
            </a:r>
            <a:endParaRPr lang="zh-CN" altLang="en-US" dirty="0" smtClean="0">
              <a:ea typeface="黑体" pitchFamily="49" charset="-122"/>
            </a:endParaRPr>
          </a:p>
        </p:txBody>
      </p:sp>
      <p:sp>
        <p:nvSpPr>
          <p:cNvPr id="64516"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8" name="Rectangle 3"/>
          <p:cNvSpPr txBox="1">
            <a:spLocks noChangeArrowheads="1"/>
          </p:cNvSpPr>
          <p:nvPr/>
        </p:nvSpPr>
        <p:spPr bwMode="auto">
          <a:xfrm>
            <a:off x="457200" y="3556000"/>
            <a:ext cx="5689600" cy="2609304"/>
          </a:xfrm>
          <a:prstGeom prst="rect">
            <a:avLst/>
          </a:prstGeom>
          <a:noFill/>
          <a:ln>
            <a:noFill/>
          </a:ln>
          <a:extLst/>
        </p:spPr>
        <p:txBody>
          <a:bodyPr/>
          <a:lstStyle>
            <a:lvl1pPr marL="342900" indent="-342900" algn="l" rtl="0" fontAlgn="base">
              <a:spcBef>
                <a:spcPct val="20000"/>
              </a:spcBef>
              <a:spcAft>
                <a:spcPct val="0"/>
              </a:spcAft>
              <a:buFont typeface="Arial" charset="0"/>
              <a:buChar char="•"/>
              <a:defRPr sz="3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a:solidFill>
                  <a:schemeClr val="tx1"/>
                </a:solidFill>
                <a:latin typeface="+mn-lt"/>
                <a:ea typeface="+mn-ea"/>
              </a:defRPr>
            </a:lvl2pPr>
            <a:lvl3pPr marL="1143000" indent="-228600" algn="l" rtl="0" fontAlgn="base">
              <a:spcBef>
                <a:spcPct val="20000"/>
              </a:spcBef>
              <a:spcAft>
                <a:spcPct val="0"/>
              </a:spcAft>
              <a:buFont typeface="Arial" charset="0"/>
              <a:buChar char="•"/>
              <a:defRPr sz="2400">
                <a:solidFill>
                  <a:schemeClr val="tx1"/>
                </a:solidFill>
                <a:latin typeface="+mn-lt"/>
                <a:ea typeface="+mn-ea"/>
              </a:defRPr>
            </a:lvl3pPr>
            <a:lvl4pPr marL="1600200" indent="-228600" algn="l" rtl="0" fontAlgn="base">
              <a:spcBef>
                <a:spcPct val="20000"/>
              </a:spcBef>
              <a:spcAft>
                <a:spcPct val="0"/>
              </a:spcAft>
              <a:buFont typeface="Arial" charset="0"/>
              <a:buChar char="–"/>
              <a:defRPr sz="2000">
                <a:solidFill>
                  <a:schemeClr val="tx1"/>
                </a:solidFill>
                <a:latin typeface="+mn-lt"/>
                <a:ea typeface="+mn-ea"/>
              </a:defRPr>
            </a:lvl4pPr>
            <a:lvl5pPr marL="2057400" indent="-228600" algn="l" rtl="0" fontAlgn="base">
              <a:spcBef>
                <a:spcPct val="20000"/>
              </a:spcBef>
              <a:spcAft>
                <a:spcPct val="0"/>
              </a:spcAft>
              <a:buFont typeface="Arial" charset="0"/>
              <a:buChar char="»"/>
              <a:defRPr sz="2000">
                <a:solidFill>
                  <a:schemeClr val="tx1"/>
                </a:solidFill>
                <a:latin typeface="+mn-lt"/>
                <a:ea typeface="+mn-ea"/>
              </a:defRPr>
            </a:lvl5pPr>
            <a:lvl6pPr marL="2514600" indent="-228600" algn="l" rtl="0" fontAlgn="base">
              <a:spcBef>
                <a:spcPct val="20000"/>
              </a:spcBef>
              <a:spcAft>
                <a:spcPct val="0"/>
              </a:spcAft>
              <a:buFont typeface="Arial" charset="0"/>
              <a:buChar char="»"/>
              <a:defRPr sz="2000">
                <a:solidFill>
                  <a:schemeClr val="tx1"/>
                </a:solidFill>
                <a:latin typeface="+mn-lt"/>
                <a:ea typeface="+mn-ea"/>
              </a:defRPr>
            </a:lvl6pPr>
            <a:lvl7pPr marL="2971800" indent="-228600" algn="l" rtl="0" fontAlgn="base">
              <a:spcBef>
                <a:spcPct val="20000"/>
              </a:spcBef>
              <a:spcAft>
                <a:spcPct val="0"/>
              </a:spcAft>
              <a:buFont typeface="Arial" charset="0"/>
              <a:buChar char="»"/>
              <a:defRPr sz="2000">
                <a:solidFill>
                  <a:schemeClr val="tx1"/>
                </a:solidFill>
                <a:latin typeface="+mn-lt"/>
                <a:ea typeface="+mn-ea"/>
              </a:defRPr>
            </a:lvl7pPr>
            <a:lvl8pPr marL="3429000" indent="-228600" algn="l" rtl="0" fontAlgn="base">
              <a:spcBef>
                <a:spcPct val="20000"/>
              </a:spcBef>
              <a:spcAft>
                <a:spcPct val="0"/>
              </a:spcAft>
              <a:buFont typeface="Arial" charset="0"/>
              <a:buChar char="»"/>
              <a:defRPr sz="2000">
                <a:solidFill>
                  <a:schemeClr val="tx1"/>
                </a:solidFill>
                <a:latin typeface="+mn-lt"/>
                <a:ea typeface="+mn-ea"/>
              </a:defRPr>
            </a:lvl8pPr>
            <a:lvl9pPr marL="3886200" indent="-228600" algn="l" rtl="0" fontAlgn="base">
              <a:spcBef>
                <a:spcPct val="20000"/>
              </a:spcBef>
              <a:spcAft>
                <a:spcPct val="0"/>
              </a:spcAft>
              <a:buFont typeface="Arial" charset="0"/>
              <a:buChar char="»"/>
              <a:defRPr sz="2000">
                <a:solidFill>
                  <a:schemeClr val="tx1"/>
                </a:solidFill>
                <a:latin typeface="+mn-lt"/>
                <a:ea typeface="+mn-ea"/>
              </a:defRPr>
            </a:lvl9pPr>
          </a:lstStyle>
          <a:p>
            <a:pPr lvl="1">
              <a:lnSpc>
                <a:spcPct val="105000"/>
              </a:lnSpc>
              <a:spcBef>
                <a:spcPct val="25000"/>
              </a:spcBef>
              <a:buFont typeface="Wingdings" pitchFamily="2" charset="2"/>
              <a:buChar char="Ø"/>
              <a:defRPr/>
            </a:pPr>
            <a:r>
              <a:rPr kumimoji="0" lang="zh-CN" altLang="en-US" kern="0" dirty="0" smtClean="0">
                <a:solidFill>
                  <a:srgbClr val="FF0000"/>
                </a:solidFill>
                <a:latin typeface="Times New Roman" pitchFamily="18" charset="0"/>
                <a:ea typeface="黑体" pitchFamily="49" charset="-122"/>
              </a:rPr>
              <a:t>日本</a:t>
            </a:r>
            <a:r>
              <a:rPr kumimoji="0" lang="en-US" altLang="zh-CN" kern="0" dirty="0" smtClean="0">
                <a:solidFill>
                  <a:srgbClr val="FF0000"/>
                </a:solidFill>
                <a:latin typeface="Times New Roman" pitchFamily="18" charset="0"/>
                <a:ea typeface="黑体" pitchFamily="49" charset="-122"/>
              </a:rPr>
              <a:t> </a:t>
            </a:r>
            <a:r>
              <a:rPr kumimoji="0" lang="zh-CN" altLang="en-US" kern="0" dirty="0" smtClean="0">
                <a:solidFill>
                  <a:schemeClr val="hlink"/>
                </a:solidFill>
                <a:latin typeface="Times New Roman" pitchFamily="18" charset="0"/>
                <a:ea typeface="黑体" pitchFamily="49" charset="-122"/>
              </a:rPr>
              <a:t>：机器人带来产业革命</a:t>
            </a:r>
          </a:p>
          <a:p>
            <a:pPr lvl="2">
              <a:lnSpc>
                <a:spcPct val="105000"/>
              </a:lnSpc>
              <a:spcBef>
                <a:spcPct val="25000"/>
              </a:spcBef>
              <a:buFont typeface="Wingdings" pitchFamily="2" charset="2"/>
              <a:buChar char="ü"/>
              <a:defRPr/>
            </a:pPr>
            <a:r>
              <a:rPr kumimoji="0" lang="en-US" altLang="zh-CN" kern="0" dirty="0" smtClean="0">
                <a:solidFill>
                  <a:schemeClr val="hlink"/>
                </a:solidFill>
                <a:latin typeface="Times New Roman" pitchFamily="18" charset="0"/>
                <a:ea typeface="黑体" pitchFamily="49" charset="-122"/>
              </a:rPr>
              <a:t>《</a:t>
            </a:r>
            <a:r>
              <a:rPr kumimoji="0" lang="zh-CN" altLang="en-US" kern="0" dirty="0" smtClean="0">
                <a:solidFill>
                  <a:schemeClr val="hlink"/>
                </a:solidFill>
                <a:latin typeface="Times New Roman" pitchFamily="18" charset="0"/>
                <a:ea typeface="黑体" pitchFamily="49" charset="-122"/>
              </a:rPr>
              <a:t>机器人白皮书</a:t>
            </a:r>
            <a:r>
              <a:rPr kumimoji="0" lang="en-US" altLang="zh-CN" kern="0" dirty="0" smtClean="0">
                <a:solidFill>
                  <a:schemeClr val="hlink"/>
                </a:solidFill>
                <a:latin typeface="Times New Roman" pitchFamily="18" charset="0"/>
                <a:ea typeface="黑体" pitchFamily="49" charset="-122"/>
              </a:rPr>
              <a:t>》 </a:t>
            </a:r>
            <a:r>
              <a:rPr kumimoji="0" lang="zh-CN" altLang="en-US" kern="0" dirty="0" smtClean="0">
                <a:solidFill>
                  <a:schemeClr val="hlink"/>
                </a:solidFill>
                <a:latin typeface="Times New Roman" pitchFamily="18" charset="0"/>
                <a:ea typeface="黑体" pitchFamily="49" charset="-122"/>
              </a:rPr>
              <a:t>：</a:t>
            </a:r>
            <a:r>
              <a:rPr kumimoji="0" lang="zh-CN" altLang="en-US" dirty="0" smtClean="0"/>
              <a:t> </a:t>
            </a:r>
            <a:r>
              <a:rPr kumimoji="0" lang="zh-CN" altLang="en-US" b="1" kern="0" dirty="0" smtClean="0"/>
              <a:t>充分运用机器人技术来解决人口减少问题等社会课题；集中技术和信息打造机器人相关的风险产业，加强国际竞争力 </a:t>
            </a:r>
          </a:p>
        </p:txBody>
      </p:sp>
      <p:pic>
        <p:nvPicPr>
          <p:cNvPr id="64518"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800" y="3886200"/>
            <a:ext cx="289560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75BD056-E4E2-4DBB-B741-8A5E735E87CC}" type="slidenum">
              <a:rPr lang="en-US" altLang="zh-CN" smtClean="0"/>
              <a:pPr>
                <a:defRPr/>
              </a:pPr>
              <a:t>7</a:t>
            </a:fld>
            <a:r>
              <a:rPr lang="en-US" altLang="zh-CN" dirty="0" smtClean="0"/>
              <a:t>/85</a:t>
            </a:r>
            <a:endParaRPr lang="en-US" altLang="zh-CN" dirty="0"/>
          </a:p>
        </p:txBody>
      </p:sp>
      <p:sp>
        <p:nvSpPr>
          <p:cNvPr id="8195" name="Rectangle 3"/>
          <p:cNvSpPr>
            <a:spLocks noGrp="1" noChangeArrowheads="1"/>
          </p:cNvSpPr>
          <p:nvPr>
            <p:ph type="body" idx="4294967295"/>
          </p:nvPr>
        </p:nvSpPr>
        <p:spPr>
          <a:xfrm>
            <a:off x="179388" y="981075"/>
            <a:ext cx="5184775" cy="2087563"/>
          </a:xfrm>
        </p:spPr>
        <p:txBody>
          <a:bodyPr/>
          <a:lstStyle/>
          <a:p>
            <a:pPr eaLnBrk="1" hangingPunct="1">
              <a:spcBef>
                <a:spcPct val="10000"/>
              </a:spcBef>
              <a:spcAft>
                <a:spcPct val="20000"/>
              </a:spcAft>
            </a:pPr>
            <a:r>
              <a:rPr lang="zh-CN" altLang="en-US" sz="24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机器人的发展历程</a:t>
            </a:r>
          </a:p>
          <a:p>
            <a:pPr eaLnBrk="1" hangingPunct="1">
              <a:spcBef>
                <a:spcPct val="10000"/>
              </a:spcBef>
              <a:spcAft>
                <a:spcPct val="20000"/>
              </a:spcAft>
              <a:buFont typeface="Wingdings" pitchFamily="2" charset="2"/>
              <a:buChar char="ü"/>
            </a:pPr>
            <a:r>
              <a:rPr lang="en-US" altLang="zh-CN" sz="2000" dirty="0" err="1"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Unimate</a:t>
            </a:r>
            <a:r>
              <a:rPr lang="en-US" altLang="zh-CN"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美国</a:t>
            </a:r>
            <a:r>
              <a:rPr lang="en-US" altLang="zh-CN"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err="1"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Unimation</a:t>
            </a:r>
            <a:r>
              <a:rPr lang="zh-CN" altLang="en-US"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公司</a:t>
            </a:r>
            <a:r>
              <a:rPr lang="en-US" altLang="zh-CN"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1961,  </a:t>
            </a:r>
            <a:r>
              <a:rPr lang="zh-CN" altLang="en-US"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第一台机器人</a:t>
            </a:r>
            <a:r>
              <a:rPr lang="en-US" altLang="zh-CN"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用于配合压铸机上下料</a:t>
            </a:r>
          </a:p>
          <a:p>
            <a:pPr eaLnBrk="1" hangingPunct="1">
              <a:spcBef>
                <a:spcPct val="10000"/>
              </a:spcBef>
              <a:spcAft>
                <a:spcPct val="20000"/>
              </a:spcAft>
              <a:buFont typeface="Wingdings" pitchFamily="2" charset="2"/>
              <a:buChar char="ü"/>
            </a:pPr>
            <a:r>
              <a:rPr lang="en-US" altLang="zh-CN" sz="2000" dirty="0" err="1"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Versatran</a:t>
            </a:r>
            <a:r>
              <a:rPr lang="en-US" altLang="zh-CN"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美国</a:t>
            </a:r>
            <a:r>
              <a:rPr lang="en-US" altLang="zh-CN"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AMF</a:t>
            </a:r>
            <a:r>
              <a:rPr lang="zh-CN" altLang="en-US"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公司</a:t>
            </a:r>
            <a:r>
              <a:rPr lang="en-US" altLang="zh-CN"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1962</a:t>
            </a:r>
            <a:r>
              <a:rPr lang="zh-CN" altLang="en-US"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，第一台工业机器人，液压驱动，点位</a:t>
            </a:r>
            <a:r>
              <a:rPr lang="en-US" altLang="zh-CN"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轨迹</a:t>
            </a:r>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906463"/>
            <a:ext cx="35179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
        <p:nvSpPr>
          <p:cNvPr id="6" name="Rectangle 3"/>
          <p:cNvSpPr txBox="1">
            <a:spLocks noChangeArrowheads="1"/>
          </p:cNvSpPr>
          <p:nvPr/>
        </p:nvSpPr>
        <p:spPr bwMode="auto">
          <a:xfrm>
            <a:off x="169863" y="2852738"/>
            <a:ext cx="8856662"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defRPr>
            </a:lvl9pPr>
          </a:lstStyle>
          <a:p>
            <a:pPr eaLnBrk="1" hangingPunct="1">
              <a:spcBef>
                <a:spcPct val="10000"/>
              </a:spcBef>
              <a:spcAft>
                <a:spcPct val="20000"/>
              </a:spcAft>
              <a:buFont typeface="Wingdings" pitchFamily="2" charset="2"/>
              <a:buChar char="ü"/>
              <a:defRPr/>
            </a:pP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计算机控制的工业机器人，</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1974</a:t>
            </a:r>
          </a:p>
          <a:p>
            <a:pPr eaLnBrk="1" hangingPunct="1">
              <a:spcBef>
                <a:spcPct val="10000"/>
              </a:spcBef>
              <a:spcAft>
                <a:spcPct val="20000"/>
              </a:spcAft>
              <a:buFont typeface="Wingdings" pitchFamily="2" charset="2"/>
              <a:buChar char="ü"/>
              <a:defRPr/>
            </a:pP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示教再现工业机器人，</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1982</a:t>
            </a:r>
          </a:p>
          <a:p>
            <a:pPr eaLnBrk="1" hangingPunct="1">
              <a:spcBef>
                <a:spcPct val="10000"/>
              </a:spcBef>
              <a:spcAft>
                <a:spcPct val="20000"/>
              </a:spcAft>
              <a:buFont typeface="Wingdings" pitchFamily="2" charset="2"/>
              <a:buChar char="ü"/>
              <a:defRPr/>
            </a:pP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多种机器人：工业机器人、移动机器人、拟人机器人、特种机器人等，具有视觉、语音等功能，具有一定智能</a:t>
            </a:r>
          </a:p>
          <a:p>
            <a:pPr eaLnBrk="1" hangingPunct="1">
              <a:spcBef>
                <a:spcPct val="10000"/>
              </a:spcBef>
              <a:spcAft>
                <a:spcPct val="20000"/>
              </a:spcAft>
              <a:buFont typeface="Wingdings" pitchFamily="2" charset="2"/>
              <a:buChar char="ü"/>
              <a:defRPr/>
            </a:pP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智能机器人：服务机器人，自主机器人，</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UAV(Unmanned Aerial Vehicle)</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AUV(Autonomous Underwater Vehicle), AGV(Automated Guided Vehicle ), </a:t>
            </a:r>
            <a:r>
              <a:rPr kumimoji="0" lang="en-US" altLang="en-US" sz="2000" kern="0" dirty="0" err="1"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无人驾驶车</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Bef>
                <a:spcPct val="10000"/>
              </a:spcBef>
              <a:spcAft>
                <a:spcPct val="20000"/>
              </a:spcAft>
              <a:buFont typeface="Wingdings" pitchFamily="2" charset="2"/>
              <a:buNone/>
              <a:defRPr/>
            </a:pP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1998</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年：日本</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30</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万台，美国</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8</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万台，德国</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7</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万台</a:t>
            </a:r>
          </a:p>
          <a:p>
            <a:pPr eaLnBrk="1" hangingPunct="1">
              <a:spcBef>
                <a:spcPct val="10000"/>
              </a:spcBef>
              <a:spcAft>
                <a:spcPct val="20000"/>
              </a:spcAft>
              <a:buFont typeface="Wingdings" pitchFamily="2" charset="2"/>
              <a:buNone/>
              <a:defRPr/>
            </a:pP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2008</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年：全球</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860</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万台，已安装</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130</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万台工业机器人</a:t>
            </a:r>
          </a:p>
          <a:p>
            <a:pPr eaLnBrk="1" hangingPunct="1">
              <a:spcBef>
                <a:spcPct val="10000"/>
              </a:spcBef>
              <a:spcAft>
                <a:spcPct val="20000"/>
              </a:spcAft>
              <a:buFont typeface="Wingdings" pitchFamily="2" charset="2"/>
              <a:buNone/>
              <a:defRPr/>
            </a:pP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2017</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年：</a:t>
            </a:r>
            <a:r>
              <a:rPr kumimoji="0" lang="zh-CN" altLang="en-US" sz="2000" kern="0" dirty="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已</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安装</a:t>
            </a:r>
            <a:r>
              <a:rPr kumimoji="0" lang="en-US" altLang="zh-CN"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200</a:t>
            </a:r>
            <a:r>
              <a:rPr kumimoji="0" lang="zh-CN" altLang="en-US" sz="2000" kern="0" dirty="0" smtClean="0">
                <a:solidFill>
                  <a:schemeClr val="hlink"/>
                </a:solidFill>
                <a:latin typeface="Times New Roman" panose="02020603050405020304" pitchFamily="18" charset="0"/>
                <a:ea typeface="黑体" panose="02010609060101010101" pitchFamily="49" charset="-122"/>
                <a:cs typeface="Times New Roman" panose="02020603050405020304" pitchFamily="18" charset="0"/>
              </a:rPr>
              <a:t>多万台工业机器人，智能机器人已经得到很大发展</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pPr>
              <a:defRPr/>
            </a:pPr>
            <a:fld id="{B99FCCCE-BCB3-463B-ACA2-5B47E226CC4F}" type="slidenum">
              <a:rPr lang="en-US" altLang="zh-CN" smtClean="0"/>
              <a:pPr>
                <a:defRPr/>
              </a:pPr>
              <a:t>70</a:t>
            </a:fld>
            <a:r>
              <a:rPr lang="en-US" altLang="zh-CN" dirty="0" smtClean="0"/>
              <a:t>/85</a:t>
            </a:r>
            <a:endParaRPr lang="en-US" altLang="zh-CN" dirty="0"/>
          </a:p>
        </p:txBody>
      </p:sp>
      <p:sp>
        <p:nvSpPr>
          <p:cNvPr id="65539" name="Rectangle 3"/>
          <p:cNvSpPr>
            <a:spLocks noGrp="1" noChangeArrowheads="1"/>
          </p:cNvSpPr>
          <p:nvPr>
            <p:ph type="body" idx="4294967295"/>
          </p:nvPr>
        </p:nvSpPr>
        <p:spPr>
          <a:xfrm>
            <a:off x="457200" y="1295400"/>
            <a:ext cx="8229600" cy="4525963"/>
          </a:xfrm>
        </p:spPr>
        <p:txBody>
          <a:bodyPr/>
          <a:lstStyle/>
          <a:p>
            <a:pPr eaLnBrk="1" hangingPunct="1"/>
            <a:r>
              <a:rPr lang="zh-CN" altLang="en-US" smtClean="0">
                <a:latin typeface="微软雅黑" pitchFamily="34" charset="-122"/>
                <a:ea typeface="微软雅黑" pitchFamily="34" charset="-122"/>
              </a:rPr>
              <a:t>开放互联的机器人操作系统</a:t>
            </a:r>
            <a:r>
              <a:rPr lang="en-US" altLang="zh-CN" smtClean="0">
                <a:latin typeface="微软雅黑" pitchFamily="34" charset="-122"/>
                <a:ea typeface="微软雅黑" pitchFamily="34" charset="-122"/>
              </a:rPr>
              <a:t>ROS</a:t>
            </a:r>
          </a:p>
        </p:txBody>
      </p:sp>
      <p:pic>
        <p:nvPicPr>
          <p:cNvPr id="65540" name="Picture 4" descr="幻灯片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5720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5"/>
          <p:cNvSpPr txBox="1">
            <a:spLocks noChangeArrowheads="1"/>
          </p:cNvSpPr>
          <p:nvPr/>
        </p:nvSpPr>
        <p:spPr bwMode="auto">
          <a:xfrm>
            <a:off x="6415088" y="4583113"/>
            <a:ext cx="249555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buFontTx/>
              <a:buNone/>
            </a:pPr>
            <a:r>
              <a:rPr kumimoji="0" lang="en-US" altLang="zh-CN" sz="1600">
                <a:latin typeface="Arial" pitchFamily="34" charset="0"/>
                <a:ea typeface="黑体" pitchFamily="49" charset="-122"/>
              </a:rPr>
              <a:t>JUCAS </a:t>
            </a:r>
            <a:r>
              <a:rPr kumimoji="0" lang="zh-CN" altLang="en-US" sz="1600">
                <a:latin typeface="Arial" pitchFamily="34" charset="0"/>
                <a:ea typeface="黑体" pitchFamily="49" charset="-122"/>
              </a:rPr>
              <a:t>通用作战操作系统</a:t>
            </a:r>
          </a:p>
          <a:p>
            <a:pPr lvl="1" eaLnBrk="1" hangingPunct="1">
              <a:buFontTx/>
              <a:buNone/>
            </a:pPr>
            <a:r>
              <a:rPr kumimoji="0" lang="zh-CN" altLang="en-US" sz="1600">
                <a:latin typeface="Arial" pitchFamily="34" charset="0"/>
                <a:ea typeface="黑体" pitchFamily="49" charset="-122"/>
              </a:rPr>
              <a:t>面向服务的基础设施</a:t>
            </a:r>
          </a:p>
          <a:p>
            <a:pPr lvl="1" eaLnBrk="1" hangingPunct="1">
              <a:buFontTx/>
              <a:buNone/>
            </a:pPr>
            <a:r>
              <a:rPr kumimoji="0" lang="zh-CN" altLang="en-US" sz="1600">
                <a:latin typeface="Arial" pitchFamily="34" charset="0"/>
                <a:ea typeface="黑体" pitchFamily="49" charset="-122"/>
              </a:rPr>
              <a:t>武器传感器即插即用</a:t>
            </a:r>
          </a:p>
          <a:p>
            <a:pPr lvl="1" eaLnBrk="1" hangingPunct="1">
              <a:buFontTx/>
              <a:buNone/>
            </a:pPr>
            <a:r>
              <a:rPr kumimoji="0" lang="zh-CN" altLang="en-US" sz="1600">
                <a:latin typeface="Arial" pitchFamily="34" charset="0"/>
                <a:ea typeface="黑体" pitchFamily="49" charset="-122"/>
              </a:rPr>
              <a:t>非专有、平台独立</a:t>
            </a:r>
          </a:p>
        </p:txBody>
      </p:sp>
      <p:pic>
        <p:nvPicPr>
          <p:cNvPr id="65542" name="Picture 8"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572000"/>
            <a:ext cx="33528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5543" name="Rectangle 9"/>
          <p:cNvSpPr>
            <a:spLocks noChangeArrowheads="1"/>
          </p:cNvSpPr>
          <p:nvPr/>
        </p:nvSpPr>
        <p:spPr bwMode="auto">
          <a:xfrm>
            <a:off x="5943600" y="2174875"/>
            <a:ext cx="30480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0" lang="en-US" altLang="zh-CN" sz="1600">
                <a:latin typeface="Arial" pitchFamily="34" charset="0"/>
                <a:ea typeface="黑体" pitchFamily="49" charset="-122"/>
              </a:rPr>
              <a:t>—</a:t>
            </a:r>
            <a:r>
              <a:rPr kumimoji="0" lang="zh-CN" altLang="en-US" sz="1600">
                <a:latin typeface="黑体" pitchFamily="49" charset="-122"/>
                <a:ea typeface="黑体" pitchFamily="49" charset="-122"/>
              </a:rPr>
              <a:t>无人系统互操作标准（</a:t>
            </a:r>
            <a:r>
              <a:rPr kumimoji="0" lang="en-US" altLang="zh-CN" sz="1600">
                <a:latin typeface="黑体" pitchFamily="49" charset="-122"/>
                <a:ea typeface="黑体" pitchFamily="49" charset="-122"/>
              </a:rPr>
              <a:t>JAUS AIR5665</a:t>
            </a:r>
            <a:r>
              <a:rPr kumimoji="0" lang="zh-CN" altLang="en-US" sz="1600">
                <a:latin typeface="黑体" pitchFamily="49" charset="-122"/>
                <a:ea typeface="黑体" pitchFamily="49" charset="-122"/>
              </a:rPr>
              <a:t>、</a:t>
            </a:r>
            <a:r>
              <a:rPr kumimoji="0" lang="en-US" altLang="zh-CN" sz="1600">
                <a:latin typeface="黑体" pitchFamily="49" charset="-122"/>
                <a:ea typeface="黑体" pitchFamily="49" charset="-122"/>
              </a:rPr>
              <a:t>STANG4586</a:t>
            </a:r>
            <a:r>
              <a:rPr kumimoji="0" lang="zh-CN" altLang="en-US" sz="1600">
                <a:latin typeface="黑体" pitchFamily="49" charset="-122"/>
                <a:ea typeface="黑体" pitchFamily="49" charset="-122"/>
              </a:rPr>
              <a:t>）逐步采用服务的系统架构</a:t>
            </a:r>
            <a:r>
              <a:rPr kumimoji="0" lang="en-US" altLang="zh-CN" sz="1600">
                <a:latin typeface="黑体" pitchFamily="49" charset="-122"/>
                <a:ea typeface="黑体" pitchFamily="49" charset="-122"/>
              </a:rPr>
              <a:t>SOA</a:t>
            </a:r>
            <a:r>
              <a:rPr kumimoji="0" lang="zh-CN" altLang="en-US" sz="1600">
                <a:latin typeface="黑体" pitchFamily="49" charset="-122"/>
                <a:ea typeface="黑体" pitchFamily="49" charset="-122"/>
              </a:rPr>
              <a:t>，代表一种开放式松耦合的系统架构</a:t>
            </a:r>
          </a:p>
        </p:txBody>
      </p:sp>
      <p:pic>
        <p:nvPicPr>
          <p:cNvPr id="65544" name="Picture 10" descr="ros_industrial_archit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247900"/>
            <a:ext cx="31242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1" descr="ros_industrial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24100"/>
            <a:ext cx="28956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Rectangle 2"/>
          <p:cNvSpPr>
            <a:spLocks noGrp="1" noChangeArrowheads="1"/>
          </p:cNvSpPr>
          <p:nvPr>
            <p:ph type="title" idx="4294967295"/>
          </p:nvPr>
        </p:nvSpPr>
        <p:spPr>
          <a:xfrm>
            <a:off x="77788" y="288925"/>
            <a:ext cx="8250237" cy="800100"/>
          </a:xfrm>
        </p:spPr>
        <p:txBody>
          <a:bodyPr/>
          <a:lstStyle/>
          <a:p>
            <a:pPr algn="l" eaLnBrk="1" hangingPunct="1"/>
            <a:r>
              <a:rPr lang="zh-CN" altLang="en-US" sz="4000" smtClean="0">
                <a:solidFill>
                  <a:schemeClr val="hlink"/>
                </a:solidFill>
                <a:latin typeface="黑体" pitchFamily="49" charset="-122"/>
                <a:ea typeface="黑体" pitchFamily="49" charset="-122"/>
              </a:rPr>
              <a:t>具有类人智能的机器人现状</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3F4D5EF7-A1A2-40BE-8E6F-4206B1612DD2}" type="slidenum">
              <a:rPr lang="en-US" altLang="zh-CN" smtClean="0"/>
              <a:pPr>
                <a:defRPr/>
              </a:pPr>
              <a:t>71</a:t>
            </a:fld>
            <a:r>
              <a:rPr lang="en-US" altLang="zh-CN" dirty="0" smtClean="0"/>
              <a:t>/85</a:t>
            </a:r>
            <a:endParaRPr lang="en-US" altLang="zh-CN" dirty="0"/>
          </a:p>
        </p:txBody>
      </p:sp>
      <p:sp>
        <p:nvSpPr>
          <p:cNvPr id="66563"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66564" name="Rectangle 3"/>
          <p:cNvSpPr>
            <a:spLocks noGrp="1" noChangeArrowheads="1"/>
          </p:cNvSpPr>
          <p:nvPr>
            <p:ph type="body" idx="4294967295"/>
          </p:nvPr>
        </p:nvSpPr>
        <p:spPr>
          <a:xfrm>
            <a:off x="457200" y="1143000"/>
            <a:ext cx="8382000" cy="5257800"/>
          </a:xfrm>
        </p:spPr>
        <p:txBody>
          <a:bodyPr/>
          <a:lstStyle/>
          <a:p>
            <a:pPr eaLnBrk="1" hangingPunct="1">
              <a:spcBef>
                <a:spcPct val="25000"/>
              </a:spcBef>
              <a:buSzPct val="80000"/>
              <a:buFont typeface="Wingdings" pitchFamily="2" charset="2"/>
              <a:buChar char="n"/>
            </a:pPr>
            <a:r>
              <a:rPr lang="zh-CN" altLang="en-US" smtClean="0">
                <a:solidFill>
                  <a:schemeClr val="hlink"/>
                </a:solidFill>
                <a:latin typeface="黑体" pitchFamily="49" charset="-122"/>
                <a:ea typeface="黑体" pitchFamily="49" charset="-122"/>
              </a:rPr>
              <a:t>典型事例</a:t>
            </a:r>
          </a:p>
          <a:p>
            <a:pPr lvl="1" eaLnBrk="1" hangingPunct="1">
              <a:spcBef>
                <a:spcPct val="25000"/>
              </a:spcBef>
              <a:buFont typeface="Wingdings" pitchFamily="2" charset="2"/>
              <a:buChar char="Ø"/>
            </a:pPr>
            <a:r>
              <a:rPr lang="zh-CN" altLang="en-US" smtClean="0">
                <a:solidFill>
                  <a:srgbClr val="FF0000"/>
                </a:solidFill>
                <a:latin typeface="黑体" pitchFamily="49" charset="-122"/>
                <a:ea typeface="黑体" pitchFamily="49" charset="-122"/>
              </a:rPr>
              <a:t>军用机器人</a:t>
            </a:r>
            <a:r>
              <a:rPr lang="zh-CN" altLang="en-US" smtClean="0">
                <a:solidFill>
                  <a:schemeClr val="hlink"/>
                </a:solidFill>
                <a:latin typeface="黑体" pitchFamily="49" charset="-122"/>
                <a:ea typeface="黑体" pitchFamily="49" charset="-122"/>
              </a:rPr>
              <a:t>：高智能性，自适应</a:t>
            </a:r>
            <a:r>
              <a:rPr lang="zh-CN" altLang="zh-CN" b="1" smtClean="0"/>
              <a:t>    </a:t>
            </a:r>
            <a:endParaRPr lang="zh-CN" altLang="en-US" smtClean="0">
              <a:solidFill>
                <a:schemeClr val="hlink"/>
              </a:solidFill>
              <a:latin typeface="黑体" pitchFamily="49" charset="-122"/>
              <a:ea typeface="黑体" pitchFamily="49" charset="-122"/>
            </a:endParaRPr>
          </a:p>
        </p:txBody>
      </p:sp>
      <p:sp>
        <p:nvSpPr>
          <p:cNvPr id="54281" name="Text Box 9"/>
          <p:cNvSpPr txBox="1">
            <a:spLocks noChangeArrowheads="1"/>
          </p:cNvSpPr>
          <p:nvPr/>
        </p:nvSpPr>
        <p:spPr bwMode="auto">
          <a:xfrm>
            <a:off x="515938" y="5257800"/>
            <a:ext cx="3162300" cy="396875"/>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lgn="l" eaLnBrk="0" hangingPunct="0">
              <a:spcBef>
                <a:spcPct val="20000"/>
              </a:spcBef>
              <a:buFont typeface="Arial" charset="0"/>
              <a:buNone/>
              <a:defRPr/>
            </a:pPr>
            <a:r>
              <a:rPr kumimoji="0" lang="zh-CN" altLang="en-US" sz="2000">
                <a:ea typeface="黑体" pitchFamily="49" charset="-122"/>
              </a:rPr>
              <a:t>美国</a:t>
            </a:r>
            <a:r>
              <a:rPr kumimoji="0" lang="en-US" altLang="zh-CN" sz="2000">
                <a:ea typeface="黑体" pitchFamily="49" charset="-122"/>
              </a:rPr>
              <a:t>X-47B</a:t>
            </a:r>
            <a:r>
              <a:rPr kumimoji="0" lang="zh-CN" altLang="en-US" sz="2000">
                <a:ea typeface="黑体" pitchFamily="49" charset="-122"/>
              </a:rPr>
              <a:t>无人机航母起降</a:t>
            </a:r>
          </a:p>
        </p:txBody>
      </p:sp>
      <p:sp>
        <p:nvSpPr>
          <p:cNvPr id="2" name="Text Box 9"/>
          <p:cNvSpPr txBox="1">
            <a:spLocks noChangeArrowheads="1"/>
          </p:cNvSpPr>
          <p:nvPr/>
        </p:nvSpPr>
        <p:spPr bwMode="auto">
          <a:xfrm>
            <a:off x="5240338" y="5257800"/>
            <a:ext cx="2259012" cy="396875"/>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lgn="l" eaLnBrk="0" hangingPunct="0">
              <a:spcBef>
                <a:spcPct val="20000"/>
              </a:spcBef>
              <a:buFont typeface="Arial" charset="0"/>
              <a:buNone/>
              <a:defRPr/>
            </a:pPr>
            <a:r>
              <a:rPr kumimoji="0" lang="zh-CN" altLang="en-US" sz="2000">
                <a:ea typeface="黑体" pitchFamily="49" charset="-122"/>
              </a:rPr>
              <a:t>美国</a:t>
            </a:r>
            <a:r>
              <a:rPr kumimoji="0" lang="en-US" altLang="zh-CN" sz="2000">
                <a:ea typeface="黑体" pitchFamily="49" charset="-122"/>
              </a:rPr>
              <a:t>BigDog</a:t>
            </a:r>
            <a:r>
              <a:rPr kumimoji="0" lang="zh-CN" altLang="en-US" sz="2000">
                <a:ea typeface="黑体" pitchFamily="49" charset="-122"/>
              </a:rPr>
              <a:t>机器人</a:t>
            </a:r>
          </a:p>
        </p:txBody>
      </p:sp>
      <p:pic>
        <p:nvPicPr>
          <p:cNvPr id="66567" name="Picture 8" descr="正在准备弹射的X-47B">
            <a:hlinkClick r:id="rId2"/>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39738" y="2438400"/>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1" descr="bdSn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5938" y="2438400"/>
            <a:ext cx="40386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pPr>
              <a:defRPr/>
            </a:pPr>
            <a:fld id="{6F098FF6-51C6-4BBF-AD2E-86A4977D78C6}" type="slidenum">
              <a:rPr lang="en-US" altLang="zh-CN" smtClean="0"/>
              <a:pPr>
                <a:defRPr/>
              </a:pPr>
              <a:t>72</a:t>
            </a:fld>
            <a:r>
              <a:rPr lang="en-US" altLang="zh-CN" dirty="0" smtClean="0"/>
              <a:t>/85</a:t>
            </a:r>
            <a:endParaRPr lang="en-US" altLang="zh-CN" dirty="0"/>
          </a:p>
        </p:txBody>
      </p:sp>
      <p:sp>
        <p:nvSpPr>
          <p:cNvPr id="67587"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67588" name="Rectangle 3"/>
          <p:cNvSpPr>
            <a:spLocks noGrp="1" noChangeArrowheads="1"/>
          </p:cNvSpPr>
          <p:nvPr>
            <p:ph type="body" idx="4294967295"/>
          </p:nvPr>
        </p:nvSpPr>
        <p:spPr>
          <a:xfrm>
            <a:off x="457200" y="1143000"/>
            <a:ext cx="8382000" cy="5257800"/>
          </a:xfrm>
        </p:spPr>
        <p:txBody>
          <a:bodyPr/>
          <a:lstStyle/>
          <a:p>
            <a:pPr eaLnBrk="1" hangingPunct="1">
              <a:spcBef>
                <a:spcPct val="25000"/>
              </a:spcBef>
              <a:buSzPct val="80000"/>
              <a:buFont typeface="Wingdings" pitchFamily="2" charset="2"/>
              <a:buChar char="n"/>
            </a:pPr>
            <a:r>
              <a:rPr lang="zh-CN" altLang="en-US" smtClean="0">
                <a:solidFill>
                  <a:schemeClr val="hlink"/>
                </a:solidFill>
                <a:latin typeface="黑体" pitchFamily="49" charset="-122"/>
                <a:ea typeface="黑体" pitchFamily="49" charset="-122"/>
              </a:rPr>
              <a:t>典型事例</a:t>
            </a:r>
          </a:p>
          <a:p>
            <a:pPr lvl="1" eaLnBrk="1" hangingPunct="1">
              <a:spcBef>
                <a:spcPct val="25000"/>
              </a:spcBef>
              <a:buFont typeface="Wingdings" pitchFamily="2" charset="2"/>
              <a:buChar char="Ø"/>
            </a:pPr>
            <a:r>
              <a:rPr lang="zh-CN" altLang="en-US" smtClean="0">
                <a:solidFill>
                  <a:srgbClr val="FF0000"/>
                </a:solidFill>
                <a:latin typeface="黑体" pitchFamily="49" charset="-122"/>
                <a:ea typeface="黑体" pitchFamily="49" charset="-122"/>
              </a:rPr>
              <a:t>仿生机器人</a:t>
            </a:r>
            <a:r>
              <a:rPr lang="zh-CN" altLang="en-US" smtClean="0">
                <a:solidFill>
                  <a:schemeClr val="hlink"/>
                </a:solidFill>
                <a:latin typeface="黑体" pitchFamily="49" charset="-122"/>
                <a:ea typeface="黑体" pitchFamily="49" charset="-122"/>
              </a:rPr>
              <a:t>：高智能性，敏捷反应能力</a:t>
            </a:r>
            <a:r>
              <a:rPr lang="zh-CN" altLang="zh-CN" b="1" smtClean="0"/>
              <a:t>    </a:t>
            </a:r>
            <a:endParaRPr lang="zh-CN" altLang="en-US" b="1" smtClean="0"/>
          </a:p>
        </p:txBody>
      </p:sp>
      <p:sp>
        <p:nvSpPr>
          <p:cNvPr id="54281" name="Text Box 9"/>
          <p:cNvSpPr txBox="1">
            <a:spLocks noChangeArrowheads="1"/>
          </p:cNvSpPr>
          <p:nvPr/>
        </p:nvSpPr>
        <p:spPr bwMode="auto">
          <a:xfrm>
            <a:off x="1676400" y="5867400"/>
            <a:ext cx="1581150" cy="396875"/>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lgn="l" eaLnBrk="0" hangingPunct="0">
              <a:spcBef>
                <a:spcPct val="20000"/>
              </a:spcBef>
              <a:buFont typeface="Arial" charset="0"/>
              <a:buNone/>
              <a:defRPr/>
            </a:pPr>
            <a:r>
              <a:rPr kumimoji="0" lang="en-US" altLang="zh-CN" sz="2000">
                <a:ea typeface="黑体" pitchFamily="49" charset="-122"/>
              </a:rPr>
              <a:t>4</a:t>
            </a:r>
            <a:r>
              <a:rPr kumimoji="0" lang="zh-CN" altLang="en-US" sz="2000">
                <a:ea typeface="黑体" pitchFamily="49" charset="-122"/>
              </a:rPr>
              <a:t>旋翼无人机</a:t>
            </a:r>
          </a:p>
        </p:txBody>
      </p:sp>
      <p:sp>
        <p:nvSpPr>
          <p:cNvPr id="67590" name="Rectangle 6">
            <a:hlinkClick r:id="rId2"/>
          </p:cNvPr>
          <p:cNvSpPr>
            <a:spLocks noChangeArrowheads="1"/>
          </p:cNvSpPr>
          <p:nvPr/>
        </p:nvSpPr>
        <p:spPr bwMode="auto">
          <a:xfrm>
            <a:off x="0" y="246062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kumimoji="0" lang="zh-CN" altLang="en-US" sz="1800">
              <a:latin typeface="Arial" pitchFamily="34" charset="0"/>
            </a:endParaRPr>
          </a:p>
        </p:txBody>
      </p:sp>
      <p:pic>
        <p:nvPicPr>
          <p:cNvPr id="67591" name="Picture 9" descr="ca6081e1b314408194f1f208572b6d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514600"/>
            <a:ext cx="4648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9"/>
          <p:cNvSpPr txBox="1">
            <a:spLocks noChangeArrowheads="1"/>
          </p:cNvSpPr>
          <p:nvPr/>
        </p:nvSpPr>
        <p:spPr bwMode="auto">
          <a:xfrm>
            <a:off x="5638800" y="5851525"/>
            <a:ext cx="2724150" cy="396875"/>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lgn="l" eaLnBrk="0" hangingPunct="0">
              <a:spcBef>
                <a:spcPct val="20000"/>
              </a:spcBef>
              <a:buFont typeface="Arial" charset="0"/>
              <a:buNone/>
              <a:defRPr/>
            </a:pPr>
            <a:r>
              <a:rPr kumimoji="0" lang="zh-CN" altLang="en-US" sz="2000">
                <a:ea typeface="黑体" pitchFamily="49" charset="-122"/>
              </a:rPr>
              <a:t>自动化所机器海豚跃水</a:t>
            </a:r>
          </a:p>
        </p:txBody>
      </p:sp>
      <p:pic>
        <p:nvPicPr>
          <p:cNvPr id="67593" name="Picture 12" descr="W0201208286182361794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514600"/>
            <a:ext cx="3805238"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Picture 13" descr="W0201208286182361862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191000"/>
            <a:ext cx="380523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B88F97ED-6166-4391-9B30-2AD0E35DA1E9}" type="slidenum">
              <a:rPr lang="en-US" altLang="zh-CN" smtClean="0"/>
              <a:pPr>
                <a:defRPr/>
              </a:pPr>
              <a:t>73</a:t>
            </a:fld>
            <a:r>
              <a:rPr lang="en-US" altLang="zh-CN" dirty="0" smtClean="0"/>
              <a:t>/85</a:t>
            </a:r>
            <a:endParaRPr lang="en-US" altLang="zh-CN" dirty="0"/>
          </a:p>
        </p:txBody>
      </p:sp>
      <p:sp>
        <p:nvSpPr>
          <p:cNvPr id="68611"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68612" name="Rectangle 3"/>
          <p:cNvSpPr>
            <a:spLocks noGrp="1" noChangeArrowheads="1"/>
          </p:cNvSpPr>
          <p:nvPr>
            <p:ph type="body" idx="4294967295"/>
          </p:nvPr>
        </p:nvSpPr>
        <p:spPr>
          <a:xfrm>
            <a:off x="468313" y="1125538"/>
            <a:ext cx="8382000" cy="5257800"/>
          </a:xfrm>
        </p:spPr>
        <p:txBody>
          <a:bodyPr/>
          <a:lstStyle/>
          <a:p>
            <a:pPr eaLnBrk="1" hangingPunct="1">
              <a:spcBef>
                <a:spcPct val="25000"/>
              </a:spcBef>
              <a:buSzPct val="80000"/>
              <a:buFont typeface="Wingdings" pitchFamily="2" charset="2"/>
              <a:buChar char="n"/>
            </a:pPr>
            <a:r>
              <a:rPr lang="zh-CN" altLang="en-US" smtClean="0">
                <a:solidFill>
                  <a:schemeClr val="hlink"/>
                </a:solidFill>
                <a:latin typeface="黑体" pitchFamily="49" charset="-122"/>
                <a:ea typeface="黑体" pitchFamily="49" charset="-122"/>
              </a:rPr>
              <a:t>典型事例</a:t>
            </a:r>
          </a:p>
          <a:p>
            <a:pPr lvl="1" eaLnBrk="1" hangingPunct="1">
              <a:spcBef>
                <a:spcPct val="25000"/>
              </a:spcBef>
              <a:buFont typeface="Wingdings" pitchFamily="2" charset="2"/>
              <a:buChar char="Ø"/>
            </a:pPr>
            <a:r>
              <a:rPr lang="zh-CN" altLang="en-US" smtClean="0">
                <a:solidFill>
                  <a:srgbClr val="FF0000"/>
                </a:solidFill>
                <a:latin typeface="黑体" pitchFamily="49" charset="-122"/>
                <a:ea typeface="黑体" pitchFamily="49" charset="-122"/>
              </a:rPr>
              <a:t>基于工业机器人的智能装备</a:t>
            </a:r>
            <a:r>
              <a:rPr lang="zh-CN" altLang="en-US" smtClean="0">
                <a:solidFill>
                  <a:schemeClr val="hlink"/>
                </a:solidFill>
                <a:latin typeface="黑体" pitchFamily="49" charset="-122"/>
                <a:ea typeface="黑体" pitchFamily="49" charset="-122"/>
              </a:rPr>
              <a:t>：自编程，自适应</a:t>
            </a:r>
            <a:r>
              <a:rPr lang="zh-CN" altLang="zh-CN" b="1" smtClean="0"/>
              <a:t>    </a:t>
            </a:r>
            <a:endParaRPr lang="zh-CN" altLang="en-US" smtClean="0">
              <a:solidFill>
                <a:schemeClr val="hlink"/>
              </a:solidFill>
              <a:latin typeface="黑体" pitchFamily="49" charset="-122"/>
              <a:ea typeface="黑体" pitchFamily="49" charset="-122"/>
            </a:endParaRPr>
          </a:p>
        </p:txBody>
      </p:sp>
      <p:pic>
        <p:nvPicPr>
          <p:cNvPr id="68613"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14600"/>
            <a:ext cx="4184650"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Text Box 9"/>
          <p:cNvSpPr txBox="1">
            <a:spLocks noChangeArrowheads="1"/>
          </p:cNvSpPr>
          <p:nvPr/>
        </p:nvSpPr>
        <p:spPr bwMode="auto">
          <a:xfrm>
            <a:off x="1600200" y="5410200"/>
            <a:ext cx="2270125" cy="396875"/>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lgn="l" eaLnBrk="0" hangingPunct="0">
              <a:spcBef>
                <a:spcPct val="20000"/>
              </a:spcBef>
              <a:buFont typeface="Arial" charset="0"/>
              <a:buNone/>
              <a:defRPr/>
            </a:pPr>
            <a:r>
              <a:rPr kumimoji="0" lang="zh-CN" altLang="en-US" sz="2000">
                <a:ea typeface="黑体" pitchFamily="49" charset="-122"/>
              </a:rPr>
              <a:t>法国</a:t>
            </a:r>
            <a:r>
              <a:rPr kumimoji="0" lang="en-US" altLang="en-US" sz="2000">
                <a:ea typeface="黑体" pitchFamily="49" charset="-122"/>
              </a:rPr>
              <a:t>Coriolis</a:t>
            </a:r>
            <a:r>
              <a:rPr kumimoji="0" lang="zh-CN" altLang="en-US" sz="2000">
                <a:ea typeface="黑体" pitchFamily="49" charset="-122"/>
              </a:rPr>
              <a:t>铺丝机</a:t>
            </a:r>
          </a:p>
        </p:txBody>
      </p:sp>
      <p:sp>
        <p:nvSpPr>
          <p:cNvPr id="2" name="Text Box 9"/>
          <p:cNvSpPr txBox="1">
            <a:spLocks noChangeArrowheads="1"/>
          </p:cNvSpPr>
          <p:nvPr/>
        </p:nvSpPr>
        <p:spPr bwMode="auto">
          <a:xfrm>
            <a:off x="6096000" y="5410200"/>
            <a:ext cx="1200150" cy="396875"/>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a:spcBef>
                <a:spcPct val="20000"/>
              </a:spcBef>
              <a:buFont typeface="Arial" pitchFamily="34" charset="0"/>
              <a:buNone/>
              <a:defRPr/>
            </a:pPr>
            <a:r>
              <a:rPr kumimoji="0" lang="zh-CN" altLang="en-US" sz="2000" smtClean="0">
                <a:ea typeface="黑体" pitchFamily="49" charset="-122"/>
              </a:rPr>
              <a:t>迷彩喷涂</a:t>
            </a:r>
          </a:p>
        </p:txBody>
      </p:sp>
      <p:pic>
        <p:nvPicPr>
          <p:cNvPr id="68616" name="Picture 10" descr="u=184940640,2285255343&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492375"/>
            <a:ext cx="3816350"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527E335D-DB2A-4AD6-B470-D77C20AC839B}" type="slidenum">
              <a:rPr lang="en-US" altLang="zh-CN" smtClean="0"/>
              <a:pPr>
                <a:defRPr/>
              </a:pPr>
              <a:t>74</a:t>
            </a:fld>
            <a:r>
              <a:rPr lang="en-US" altLang="zh-CN" dirty="0" smtClean="0"/>
              <a:t>/85</a:t>
            </a:r>
            <a:endParaRPr lang="en-US" altLang="zh-CN" dirty="0"/>
          </a:p>
        </p:txBody>
      </p:sp>
      <p:sp>
        <p:nvSpPr>
          <p:cNvPr id="69635"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69636" name="Rectangle 3"/>
          <p:cNvSpPr>
            <a:spLocks noGrp="1" noChangeArrowheads="1"/>
          </p:cNvSpPr>
          <p:nvPr>
            <p:ph type="body" idx="4294967295"/>
          </p:nvPr>
        </p:nvSpPr>
        <p:spPr>
          <a:xfrm>
            <a:off x="457200" y="1143000"/>
            <a:ext cx="8382000" cy="5257800"/>
          </a:xfrm>
        </p:spPr>
        <p:txBody>
          <a:bodyPr/>
          <a:lstStyle/>
          <a:p>
            <a:pPr eaLnBrk="1" hangingPunct="1">
              <a:spcBef>
                <a:spcPct val="25000"/>
              </a:spcBef>
              <a:buSzPct val="80000"/>
              <a:buFont typeface="Wingdings" pitchFamily="2" charset="2"/>
              <a:buChar char="n"/>
            </a:pPr>
            <a:r>
              <a:rPr lang="zh-CN" altLang="en-US" smtClean="0">
                <a:solidFill>
                  <a:schemeClr val="hlink"/>
                </a:solidFill>
                <a:latin typeface="黑体" pitchFamily="49" charset="-122"/>
                <a:ea typeface="黑体" pitchFamily="49" charset="-122"/>
              </a:rPr>
              <a:t>典型事例</a:t>
            </a:r>
          </a:p>
          <a:p>
            <a:pPr lvl="1" eaLnBrk="1" hangingPunct="1">
              <a:spcBef>
                <a:spcPct val="25000"/>
              </a:spcBef>
              <a:buFont typeface="Wingdings" pitchFamily="2" charset="2"/>
              <a:buChar char="Ø"/>
            </a:pPr>
            <a:r>
              <a:rPr lang="zh-CN" altLang="en-US" smtClean="0">
                <a:solidFill>
                  <a:srgbClr val="FF0000"/>
                </a:solidFill>
                <a:latin typeface="黑体" pitchFamily="49" charset="-122"/>
                <a:ea typeface="黑体" pitchFamily="49" charset="-122"/>
              </a:rPr>
              <a:t>无人驾驶汽车</a:t>
            </a:r>
            <a:r>
              <a:rPr lang="zh-CN" altLang="en-US" smtClean="0">
                <a:solidFill>
                  <a:schemeClr val="hlink"/>
                </a:solidFill>
                <a:latin typeface="黑体" pitchFamily="49" charset="-122"/>
                <a:ea typeface="黑体" pitchFamily="49" charset="-122"/>
              </a:rPr>
              <a:t>：信息获取能力、学习能力</a:t>
            </a:r>
            <a:endParaRPr lang="zh-CN" altLang="en-US" b="1" smtClean="0"/>
          </a:p>
        </p:txBody>
      </p:sp>
      <p:pic>
        <p:nvPicPr>
          <p:cNvPr id="69637" name="Picture 8" descr="b999a9014c086e064e2dc6af02087bf40bd1cb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2438400"/>
            <a:ext cx="913447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Text Box 9"/>
          <p:cNvSpPr txBox="1">
            <a:spLocks noChangeArrowheads="1"/>
          </p:cNvSpPr>
          <p:nvPr/>
        </p:nvSpPr>
        <p:spPr bwMode="auto">
          <a:xfrm>
            <a:off x="6942138" y="3048000"/>
            <a:ext cx="2201862" cy="396875"/>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lgn="l" eaLnBrk="0" hangingPunct="0">
              <a:spcBef>
                <a:spcPct val="20000"/>
              </a:spcBef>
              <a:buFont typeface="Arial" charset="0"/>
              <a:buNone/>
              <a:defRPr/>
            </a:pPr>
            <a:r>
              <a:rPr kumimoji="0" lang="en-US" altLang="zh-CN" sz="2000">
                <a:ea typeface="黑体" pitchFamily="49" charset="-122"/>
              </a:rPr>
              <a:t>Google</a:t>
            </a:r>
            <a:r>
              <a:rPr kumimoji="0" lang="zh-CN" altLang="en-US" sz="2000">
                <a:ea typeface="黑体" pitchFamily="49" charset="-122"/>
              </a:rPr>
              <a:t>无人驾驶车</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pPr>
              <a:defRPr/>
            </a:pPr>
            <a:fld id="{55A6BFC1-C32D-46D9-9CBA-507D574A34C7}" type="slidenum">
              <a:rPr lang="en-US" altLang="zh-CN" smtClean="0"/>
              <a:pPr>
                <a:defRPr/>
              </a:pPr>
              <a:t>75</a:t>
            </a:fld>
            <a:r>
              <a:rPr lang="en-US" altLang="zh-CN" dirty="0" smtClean="0"/>
              <a:t>/85</a:t>
            </a:r>
            <a:endParaRPr lang="en-US" altLang="zh-CN" dirty="0"/>
          </a:p>
        </p:txBody>
      </p:sp>
      <p:sp>
        <p:nvSpPr>
          <p:cNvPr id="70659"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70660" name="Rectangle 3"/>
          <p:cNvSpPr>
            <a:spLocks noGrp="1" noChangeArrowheads="1"/>
          </p:cNvSpPr>
          <p:nvPr>
            <p:ph type="body" idx="4294967295"/>
          </p:nvPr>
        </p:nvSpPr>
        <p:spPr>
          <a:xfrm>
            <a:off x="457200" y="1143000"/>
            <a:ext cx="8382000" cy="1219200"/>
          </a:xfrm>
        </p:spPr>
        <p:txBody>
          <a:bodyPr/>
          <a:lstStyle/>
          <a:p>
            <a:pPr eaLnBrk="1" hangingPunct="1">
              <a:spcBef>
                <a:spcPct val="25000"/>
              </a:spcBef>
              <a:buSzPct val="80000"/>
              <a:buFont typeface="Wingdings" pitchFamily="2" charset="2"/>
              <a:buChar char="n"/>
            </a:pPr>
            <a:r>
              <a:rPr lang="zh-CN" altLang="en-US" smtClean="0">
                <a:solidFill>
                  <a:schemeClr val="hlink"/>
                </a:solidFill>
                <a:latin typeface="黑体" pitchFamily="49" charset="-122"/>
                <a:ea typeface="黑体" pitchFamily="49" charset="-122"/>
              </a:rPr>
              <a:t>典型事例</a:t>
            </a:r>
          </a:p>
          <a:p>
            <a:pPr lvl="1" eaLnBrk="1" hangingPunct="1">
              <a:spcBef>
                <a:spcPct val="25000"/>
              </a:spcBef>
              <a:buFont typeface="Wingdings" pitchFamily="2" charset="2"/>
              <a:buChar char="Ø"/>
            </a:pPr>
            <a:r>
              <a:rPr lang="zh-CN" altLang="en-US" smtClean="0">
                <a:solidFill>
                  <a:srgbClr val="FF0000"/>
                </a:solidFill>
                <a:latin typeface="黑体" pitchFamily="49" charset="-122"/>
                <a:ea typeface="黑体" pitchFamily="49" charset="-122"/>
              </a:rPr>
              <a:t>无人驾驶汽车</a:t>
            </a:r>
            <a:r>
              <a:rPr lang="zh-CN" altLang="en-US" smtClean="0">
                <a:solidFill>
                  <a:schemeClr val="hlink"/>
                </a:solidFill>
                <a:latin typeface="黑体" pitchFamily="49" charset="-122"/>
                <a:ea typeface="黑体" pitchFamily="49" charset="-122"/>
              </a:rPr>
              <a:t>：信息获取能力、学习能力</a:t>
            </a:r>
            <a:endParaRPr lang="zh-CN" altLang="en-US" b="1" smtClean="0"/>
          </a:p>
        </p:txBody>
      </p:sp>
      <p:sp>
        <p:nvSpPr>
          <p:cNvPr id="54281" name="Text Box 9"/>
          <p:cNvSpPr txBox="1">
            <a:spLocks noChangeArrowheads="1"/>
          </p:cNvSpPr>
          <p:nvPr/>
        </p:nvSpPr>
        <p:spPr bwMode="auto">
          <a:xfrm>
            <a:off x="6324600" y="6210300"/>
            <a:ext cx="1798638" cy="336550"/>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lgn="l" eaLnBrk="0" hangingPunct="0">
              <a:spcBef>
                <a:spcPct val="20000"/>
              </a:spcBef>
              <a:buFont typeface="Arial" charset="0"/>
              <a:buNone/>
              <a:defRPr/>
            </a:pPr>
            <a:r>
              <a:rPr kumimoji="0" lang="en-US" altLang="zh-CN" sz="1600">
                <a:ea typeface="黑体" pitchFamily="49" charset="-122"/>
              </a:rPr>
              <a:t>Google</a:t>
            </a:r>
            <a:r>
              <a:rPr kumimoji="0" lang="zh-CN" altLang="en-US" sz="1600">
                <a:ea typeface="黑体" pitchFamily="49" charset="-122"/>
              </a:rPr>
              <a:t>无人驾驶车</a:t>
            </a:r>
          </a:p>
        </p:txBody>
      </p:sp>
      <p:sp>
        <p:nvSpPr>
          <p:cNvPr id="70662" name="Rectangle 6"/>
          <p:cNvSpPr>
            <a:spLocks noChangeArrowheads="1"/>
          </p:cNvSpPr>
          <p:nvPr/>
        </p:nvSpPr>
        <p:spPr bwMode="auto">
          <a:xfrm>
            <a:off x="152400" y="2276872"/>
            <a:ext cx="8839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0" lang="en-US" altLang="zh-CN" sz="1800" dirty="0">
                <a:latin typeface="Times New Roman" pitchFamily="18" charset="0"/>
                <a:ea typeface="黑体" pitchFamily="49" charset="-122"/>
              </a:rPr>
              <a:t>2010</a:t>
            </a:r>
            <a:r>
              <a:rPr kumimoji="0" lang="zh-CN" altLang="en-US" sz="1800" dirty="0">
                <a:latin typeface="Times New Roman" pitchFamily="18" charset="0"/>
                <a:ea typeface="黑体" pitchFamily="49" charset="-122"/>
              </a:rPr>
              <a:t>年：奥迪无人驾驶自动汽车</a:t>
            </a:r>
            <a:r>
              <a:rPr kumimoji="0" lang="en-US" altLang="zh-CN" sz="1800" dirty="0">
                <a:latin typeface="Times New Roman" pitchFamily="18" charset="0"/>
                <a:ea typeface="黑体" pitchFamily="49" charset="-122"/>
              </a:rPr>
              <a:t>TTS</a:t>
            </a:r>
            <a:r>
              <a:rPr kumimoji="0" lang="zh-CN" altLang="en-US" sz="1800" dirty="0">
                <a:latin typeface="Times New Roman" pitchFamily="18" charset="0"/>
                <a:ea typeface="黑体" pitchFamily="49" charset="-122"/>
              </a:rPr>
              <a:t>行驶</a:t>
            </a:r>
            <a:r>
              <a:rPr kumimoji="0" lang="en-US" altLang="zh-CN" sz="1800" dirty="0">
                <a:latin typeface="Times New Roman" pitchFamily="18" charset="0"/>
                <a:ea typeface="黑体" pitchFamily="49" charset="-122"/>
              </a:rPr>
              <a:t>12.42</a:t>
            </a:r>
            <a:r>
              <a:rPr kumimoji="0" lang="zh-CN" altLang="en-US" sz="1800" dirty="0">
                <a:latin typeface="Times New Roman" pitchFamily="18" charset="0"/>
                <a:ea typeface="黑体" pitchFamily="49" charset="-122"/>
              </a:rPr>
              <a:t>公里，抵达落基山派克峰顶</a:t>
            </a:r>
          </a:p>
          <a:p>
            <a:pPr eaLnBrk="1" hangingPunct="1">
              <a:spcBef>
                <a:spcPct val="0"/>
              </a:spcBef>
              <a:buFontTx/>
              <a:buNone/>
            </a:pPr>
            <a:r>
              <a:rPr kumimoji="0" lang="en-US" altLang="zh-CN" sz="1800" dirty="0">
                <a:latin typeface="Times New Roman" pitchFamily="18" charset="0"/>
                <a:ea typeface="黑体" pitchFamily="49" charset="-122"/>
              </a:rPr>
              <a:t>2010</a:t>
            </a:r>
            <a:r>
              <a:rPr kumimoji="0" lang="zh-CN" altLang="en-US" sz="1800" dirty="0">
                <a:latin typeface="Times New Roman" pitchFamily="18" charset="0"/>
                <a:ea typeface="黑体" pitchFamily="49" charset="-122"/>
              </a:rPr>
              <a:t>年：</a:t>
            </a:r>
            <a:r>
              <a:rPr kumimoji="0" lang="en-US" altLang="zh-CN" sz="1800" dirty="0">
                <a:latin typeface="Times New Roman" pitchFamily="18" charset="0"/>
                <a:ea typeface="黑体" pitchFamily="49" charset="-122"/>
              </a:rPr>
              <a:t>7</a:t>
            </a:r>
            <a:r>
              <a:rPr kumimoji="0" lang="zh-CN" altLang="en-US" sz="1800" dirty="0">
                <a:latin typeface="Times New Roman" pitchFamily="18" charset="0"/>
                <a:ea typeface="黑体" pitchFamily="49" charset="-122"/>
              </a:rPr>
              <a:t>辆车组成的</a:t>
            </a:r>
            <a:r>
              <a:rPr kumimoji="0" lang="en-US" altLang="zh-CN" sz="1800" dirty="0">
                <a:latin typeface="Times New Roman" pitchFamily="18" charset="0"/>
                <a:ea typeface="黑体" pitchFamily="49" charset="-122"/>
              </a:rPr>
              <a:t>Google</a:t>
            </a:r>
            <a:r>
              <a:rPr kumimoji="0" lang="zh-CN" altLang="en-US" sz="1800" dirty="0">
                <a:latin typeface="Times New Roman" pitchFamily="18" charset="0"/>
                <a:ea typeface="黑体" pitchFamily="49" charset="-122"/>
              </a:rPr>
              <a:t>无人驾驶汽车车队开始在加州道路上试行</a:t>
            </a:r>
          </a:p>
          <a:p>
            <a:pPr eaLnBrk="1" hangingPunct="1">
              <a:spcBef>
                <a:spcPct val="0"/>
              </a:spcBef>
              <a:buFontTx/>
              <a:buNone/>
            </a:pPr>
            <a:r>
              <a:rPr kumimoji="0" lang="en-US" altLang="zh-CN" sz="1800" dirty="0">
                <a:latin typeface="Times New Roman" pitchFamily="18" charset="0"/>
                <a:ea typeface="黑体" pitchFamily="49" charset="-122"/>
              </a:rPr>
              <a:t>2010</a:t>
            </a:r>
            <a:r>
              <a:rPr kumimoji="0" lang="zh-CN" altLang="en-US" sz="1800" dirty="0">
                <a:latin typeface="Times New Roman" pitchFamily="18" charset="0"/>
                <a:ea typeface="黑体" pitchFamily="49" charset="-122"/>
              </a:rPr>
              <a:t>年：梅赛德斯</a:t>
            </a:r>
            <a:r>
              <a:rPr kumimoji="0" lang="en-US" altLang="zh-CN" sz="1800" dirty="0">
                <a:latin typeface="Times New Roman" pitchFamily="18" charset="0"/>
                <a:ea typeface="黑体" pitchFamily="49" charset="-122"/>
              </a:rPr>
              <a:t>F800Style</a:t>
            </a:r>
            <a:r>
              <a:rPr kumimoji="0" lang="zh-CN" altLang="en-US" sz="1800" dirty="0">
                <a:latin typeface="Times New Roman" pitchFamily="18" charset="0"/>
                <a:ea typeface="黑体" pitchFamily="49" charset="-122"/>
              </a:rPr>
              <a:t>概念车展示赛车助手，一款低速适应巡航控制系统</a:t>
            </a:r>
          </a:p>
          <a:p>
            <a:pPr eaLnBrk="1" hangingPunct="1">
              <a:spcBef>
                <a:spcPct val="0"/>
              </a:spcBef>
              <a:buFontTx/>
              <a:buNone/>
            </a:pPr>
            <a:r>
              <a:rPr kumimoji="0" lang="en-US" altLang="zh-CN" sz="1800" dirty="0">
                <a:latin typeface="Times New Roman" pitchFamily="18" charset="0"/>
                <a:ea typeface="黑体" pitchFamily="49" charset="-122"/>
              </a:rPr>
              <a:t>2010</a:t>
            </a:r>
            <a:r>
              <a:rPr kumimoji="0" lang="zh-CN" altLang="en-US" sz="1800" dirty="0">
                <a:latin typeface="Times New Roman" pitchFamily="18" charset="0"/>
                <a:ea typeface="黑体" pitchFamily="49" charset="-122"/>
              </a:rPr>
              <a:t>年：</a:t>
            </a:r>
            <a:r>
              <a:rPr kumimoji="0" lang="en-US" altLang="zh-CN" sz="1800" dirty="0">
                <a:latin typeface="Times New Roman" pitchFamily="18" charset="0"/>
                <a:ea typeface="黑体" pitchFamily="49" charset="-122"/>
              </a:rPr>
              <a:t>4</a:t>
            </a:r>
            <a:r>
              <a:rPr kumimoji="0" lang="zh-CN" altLang="en-US" sz="1800" dirty="0">
                <a:latin typeface="Times New Roman" pitchFamily="18" charset="0"/>
                <a:ea typeface="黑体" pitchFamily="49" charset="-122"/>
              </a:rPr>
              <a:t>辆无人驾驶的比亚乔面包车从意大利米兰出发，驶至上海参加世博会 </a:t>
            </a:r>
          </a:p>
          <a:p>
            <a:pPr eaLnBrk="1" hangingPunct="1">
              <a:spcBef>
                <a:spcPct val="0"/>
              </a:spcBef>
              <a:buFontTx/>
              <a:buNone/>
            </a:pPr>
            <a:r>
              <a:rPr kumimoji="0" lang="en-US" altLang="zh-CN" sz="1800" dirty="0">
                <a:latin typeface="Times New Roman" pitchFamily="18" charset="0"/>
                <a:ea typeface="黑体" pitchFamily="49" charset="-122"/>
              </a:rPr>
              <a:t>2011</a:t>
            </a:r>
            <a:r>
              <a:rPr kumimoji="0" lang="zh-CN" altLang="en-US" sz="1800" dirty="0">
                <a:latin typeface="Times New Roman" pitchFamily="18" charset="0"/>
                <a:ea typeface="黑体" pitchFamily="49" charset="-122"/>
              </a:rPr>
              <a:t>年：中国国防科技大学创造的一辆无人驾驶汽车行驶</a:t>
            </a:r>
            <a:r>
              <a:rPr kumimoji="0" lang="en-US" altLang="zh-CN" sz="1800" dirty="0">
                <a:latin typeface="Times New Roman" pitchFamily="18" charset="0"/>
                <a:ea typeface="黑体" pitchFamily="49" charset="-122"/>
              </a:rPr>
              <a:t>286</a:t>
            </a:r>
            <a:r>
              <a:rPr kumimoji="0" lang="zh-CN" altLang="en-US" sz="1800" dirty="0">
                <a:latin typeface="Times New Roman" pitchFamily="18" charset="0"/>
                <a:ea typeface="黑体" pitchFamily="49" charset="-122"/>
              </a:rPr>
              <a:t>公里，从长沙开至武汉</a:t>
            </a:r>
          </a:p>
          <a:p>
            <a:pPr eaLnBrk="1" hangingPunct="1">
              <a:spcBef>
                <a:spcPct val="0"/>
              </a:spcBef>
              <a:buFontTx/>
              <a:buNone/>
            </a:pPr>
            <a:r>
              <a:rPr kumimoji="0" lang="en-US" altLang="zh-CN" sz="1800" dirty="0">
                <a:latin typeface="Times New Roman" pitchFamily="18" charset="0"/>
                <a:ea typeface="黑体" pitchFamily="49" charset="-122"/>
              </a:rPr>
              <a:t>2012</a:t>
            </a:r>
            <a:r>
              <a:rPr kumimoji="0" lang="zh-CN" altLang="en-US" sz="1800" dirty="0">
                <a:latin typeface="Times New Roman" pitchFamily="18" charset="0"/>
                <a:ea typeface="黑体" pitchFamily="49" charset="-122"/>
              </a:rPr>
              <a:t>年：通用汽车公司的阿兰</a:t>
            </a:r>
            <a:r>
              <a:rPr kumimoji="0" lang="en-US" altLang="zh-CN" sz="1800" dirty="0">
                <a:latin typeface="Times New Roman" pitchFamily="18" charset="0"/>
                <a:ea typeface="黑体" pitchFamily="49" charset="-122"/>
              </a:rPr>
              <a:t>·</a:t>
            </a:r>
            <a:r>
              <a:rPr kumimoji="0" lang="zh-CN" altLang="en-US" sz="1800" dirty="0">
                <a:latin typeface="Times New Roman" pitchFamily="18" charset="0"/>
                <a:ea typeface="黑体" pitchFamily="49" charset="-122"/>
              </a:rPr>
              <a:t>陶伯估计，自动驾驶系统将成为汽车标准配置</a:t>
            </a:r>
          </a:p>
          <a:p>
            <a:pPr eaLnBrk="1" hangingPunct="1">
              <a:spcBef>
                <a:spcPct val="0"/>
              </a:spcBef>
              <a:buFontTx/>
              <a:buNone/>
            </a:pPr>
            <a:r>
              <a:rPr kumimoji="0" lang="en-US" altLang="zh-CN" sz="1800" dirty="0">
                <a:latin typeface="Times New Roman" pitchFamily="18" charset="0"/>
                <a:ea typeface="黑体" pitchFamily="49" charset="-122"/>
              </a:rPr>
              <a:t>2014</a:t>
            </a:r>
            <a:r>
              <a:rPr kumimoji="0" lang="zh-CN" altLang="en-US" sz="1800" dirty="0">
                <a:latin typeface="Times New Roman" pitchFamily="18" charset="0"/>
                <a:ea typeface="黑体" pitchFamily="49" charset="-122"/>
              </a:rPr>
              <a:t>年：谷歌无人驾驶汽车的软件系统可同时“紧盯”街上的“数百个”目标，包括行人、车辆。谷歌无人驾驶汽车曾在加州山景城长期行驶，</a:t>
            </a:r>
            <a:r>
              <a:rPr kumimoji="0" lang="zh-CN" altLang="en-US" sz="1800" dirty="0" smtClean="0">
                <a:latin typeface="Times New Roman" pitchFamily="18" charset="0"/>
                <a:ea typeface="黑体" pitchFamily="49" charset="-122"/>
              </a:rPr>
              <a:t>已记录了</a:t>
            </a:r>
            <a:r>
              <a:rPr kumimoji="0" lang="zh-CN" altLang="en-US" sz="1800" dirty="0">
                <a:latin typeface="Times New Roman" pitchFamily="18" charset="0"/>
                <a:ea typeface="黑体" pitchFamily="49" charset="-122"/>
              </a:rPr>
              <a:t>数千英里的</a:t>
            </a:r>
            <a:r>
              <a:rPr kumimoji="0" lang="zh-CN" altLang="en-US" sz="1800" dirty="0" smtClean="0">
                <a:latin typeface="Times New Roman" pitchFamily="18" charset="0"/>
                <a:ea typeface="黑体" pitchFamily="49" charset="-122"/>
              </a:rPr>
              <a:t>数据</a:t>
            </a:r>
            <a:endParaRPr kumimoji="0" lang="zh-CN" altLang="en-US" sz="1800" dirty="0">
              <a:latin typeface="Times New Roman" pitchFamily="18" charset="0"/>
              <a:ea typeface="黑体" pitchFamily="49" charset="-122"/>
            </a:endParaRPr>
          </a:p>
        </p:txBody>
      </p:sp>
      <p:pic>
        <p:nvPicPr>
          <p:cNvPr id="70663" name="Picture 7" descr="http://d.hiphotos.baidu.com/baike/s%3D235/sign=721107bb6059252da7171a07019a032c/a2cc7cd98d1001e992e9f1aeb80e7bec55e797be.jpg">
            <a:hlinkClick r:id="rId2"/>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72200" y="4724400"/>
            <a:ext cx="22193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9" descr="res06_attpic_brie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724400"/>
            <a:ext cx="243840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10" descr="20121225SP13564297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648200"/>
            <a:ext cx="25908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9"/>
          <p:cNvSpPr txBox="1">
            <a:spLocks noChangeArrowheads="1"/>
          </p:cNvSpPr>
          <p:nvPr/>
        </p:nvSpPr>
        <p:spPr bwMode="auto">
          <a:xfrm>
            <a:off x="3657600" y="6210300"/>
            <a:ext cx="2012950" cy="336550"/>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lgn="l" eaLnBrk="0" hangingPunct="0">
              <a:spcBef>
                <a:spcPct val="20000"/>
              </a:spcBef>
              <a:buFont typeface="Arial" charset="0"/>
              <a:buNone/>
              <a:defRPr/>
            </a:pPr>
            <a:r>
              <a:rPr kumimoji="0" lang="zh-CN" altLang="en-US" sz="1600">
                <a:ea typeface="黑体" pitchFamily="49" charset="-122"/>
              </a:rPr>
              <a:t>国防科大无人驾驶车</a:t>
            </a:r>
          </a:p>
        </p:txBody>
      </p:sp>
      <p:sp>
        <p:nvSpPr>
          <p:cNvPr id="3" name="Text Box 9"/>
          <p:cNvSpPr txBox="1">
            <a:spLocks noChangeArrowheads="1"/>
          </p:cNvSpPr>
          <p:nvPr/>
        </p:nvSpPr>
        <p:spPr bwMode="auto">
          <a:xfrm>
            <a:off x="838200" y="6210300"/>
            <a:ext cx="1809750" cy="336550"/>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lgn="l" eaLnBrk="0" hangingPunct="0">
              <a:spcBef>
                <a:spcPct val="20000"/>
              </a:spcBef>
              <a:buFont typeface="Arial" charset="0"/>
              <a:buNone/>
              <a:defRPr/>
            </a:pPr>
            <a:r>
              <a:rPr kumimoji="0" lang="zh-CN" altLang="en-US" sz="1600">
                <a:ea typeface="黑体" pitchFamily="49" charset="-122"/>
              </a:rPr>
              <a:t>意大利无人驾驶车</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E979DD2E-F670-49AA-86A9-3B48E637E395}" type="slidenum">
              <a:rPr lang="en-US" altLang="zh-CN" smtClean="0"/>
              <a:pPr>
                <a:defRPr/>
              </a:pPr>
              <a:t>76</a:t>
            </a:fld>
            <a:r>
              <a:rPr lang="en-US" altLang="zh-CN" dirty="0" smtClean="0"/>
              <a:t>/85</a:t>
            </a:r>
            <a:endParaRPr lang="en-US" altLang="zh-CN" dirty="0"/>
          </a:p>
        </p:txBody>
      </p:sp>
      <p:sp>
        <p:nvSpPr>
          <p:cNvPr id="71683"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71684" name="Rectangle 3"/>
          <p:cNvSpPr>
            <a:spLocks noGrp="1" noChangeArrowheads="1"/>
          </p:cNvSpPr>
          <p:nvPr>
            <p:ph type="body" idx="4294967295"/>
          </p:nvPr>
        </p:nvSpPr>
        <p:spPr>
          <a:xfrm>
            <a:off x="457200" y="1143000"/>
            <a:ext cx="8382000" cy="1771650"/>
          </a:xfrm>
        </p:spPr>
        <p:txBody>
          <a:bodyPr/>
          <a:lstStyle/>
          <a:p>
            <a:pPr eaLnBrk="1" hangingPunct="1">
              <a:spcBef>
                <a:spcPct val="25000"/>
              </a:spcBef>
              <a:buSzPct val="80000"/>
              <a:buFont typeface="Wingdings" pitchFamily="2" charset="2"/>
              <a:buChar char="n"/>
            </a:pPr>
            <a:r>
              <a:rPr lang="zh-CN" altLang="en-US" smtClean="0">
                <a:solidFill>
                  <a:schemeClr val="hlink"/>
                </a:solidFill>
                <a:latin typeface="黑体" pitchFamily="49" charset="-122"/>
                <a:ea typeface="黑体" pitchFamily="49" charset="-122"/>
              </a:rPr>
              <a:t>典型事例</a:t>
            </a:r>
          </a:p>
          <a:p>
            <a:pPr lvl="1" eaLnBrk="1" hangingPunct="1">
              <a:spcBef>
                <a:spcPct val="25000"/>
              </a:spcBef>
              <a:buFont typeface="Wingdings" pitchFamily="2" charset="2"/>
              <a:buChar char="Ø"/>
            </a:pPr>
            <a:r>
              <a:rPr lang="zh-CN" altLang="en-US" smtClean="0">
                <a:solidFill>
                  <a:srgbClr val="FF0000"/>
                </a:solidFill>
                <a:latin typeface="黑体" pitchFamily="49" charset="-122"/>
                <a:ea typeface="黑体" pitchFamily="49" charset="-122"/>
              </a:rPr>
              <a:t>手术机器人</a:t>
            </a:r>
            <a:r>
              <a:rPr lang="zh-CN" altLang="en-US" smtClean="0">
                <a:solidFill>
                  <a:schemeClr val="hlink"/>
                </a:solidFill>
                <a:latin typeface="黑体" pitchFamily="49" charset="-122"/>
                <a:ea typeface="黑体" pitchFamily="49" charset="-122"/>
              </a:rPr>
              <a:t>：合作能力，学习能力</a:t>
            </a:r>
          </a:p>
        </p:txBody>
      </p:sp>
      <p:pic>
        <p:nvPicPr>
          <p:cNvPr id="71685" name="Picture 6" descr="http://www.computermotionasia.com/chinese/images/zeuspic1a.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96900" y="2565400"/>
            <a:ext cx="338455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Rectangle 7"/>
          <p:cNvSpPr>
            <a:spLocks noChangeArrowheads="1"/>
          </p:cNvSpPr>
          <p:nvPr/>
        </p:nvSpPr>
        <p:spPr bwMode="auto">
          <a:xfrm>
            <a:off x="1647825" y="57245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0" lang="zh-CN" altLang="en-US" sz="2000">
                <a:latin typeface="Times New Roman" pitchFamily="18" charset="0"/>
                <a:ea typeface="黑体" pitchFamily="49" charset="-122"/>
              </a:rPr>
              <a:t>宙斯</a:t>
            </a:r>
          </a:p>
        </p:txBody>
      </p:sp>
      <p:pic>
        <p:nvPicPr>
          <p:cNvPr id="71687" name="Picture 8" descr="达芬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5650" y="2682875"/>
            <a:ext cx="4002088"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Rectangle 9"/>
          <p:cNvSpPr>
            <a:spLocks noChangeArrowheads="1"/>
          </p:cNvSpPr>
          <p:nvPr/>
        </p:nvSpPr>
        <p:spPr bwMode="auto">
          <a:xfrm>
            <a:off x="6015038" y="5780088"/>
            <a:ext cx="9366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kumimoji="0" lang="zh-CN" altLang="en-US" sz="2000">
                <a:latin typeface="Times New Roman" pitchFamily="18" charset="0"/>
                <a:ea typeface="黑体" pitchFamily="49" charset="-122"/>
              </a:rPr>
              <a:t>达芬奇</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pPr>
              <a:defRPr/>
            </a:pPr>
            <a:fld id="{C7BBBB92-D1D2-44CB-BCD9-867E5D7DA5D6}" type="slidenum">
              <a:rPr lang="en-US" altLang="zh-CN" smtClean="0"/>
              <a:pPr>
                <a:defRPr/>
              </a:pPr>
              <a:t>77</a:t>
            </a:fld>
            <a:r>
              <a:rPr lang="en-US" altLang="zh-CN" dirty="0" smtClean="0"/>
              <a:t>/85</a:t>
            </a:r>
            <a:endParaRPr lang="en-US" altLang="zh-CN" dirty="0"/>
          </a:p>
        </p:txBody>
      </p:sp>
      <p:sp>
        <p:nvSpPr>
          <p:cNvPr id="72707"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72708" name="Rectangle 3"/>
          <p:cNvSpPr>
            <a:spLocks noGrp="1" noChangeArrowheads="1"/>
          </p:cNvSpPr>
          <p:nvPr>
            <p:ph type="body" idx="4294967295"/>
          </p:nvPr>
        </p:nvSpPr>
        <p:spPr>
          <a:xfrm>
            <a:off x="457200" y="1143000"/>
            <a:ext cx="8382000" cy="1771650"/>
          </a:xfrm>
        </p:spPr>
        <p:txBody>
          <a:bodyPr/>
          <a:lstStyle/>
          <a:p>
            <a:pPr eaLnBrk="1" hangingPunct="1">
              <a:spcBef>
                <a:spcPct val="25000"/>
              </a:spcBef>
              <a:buSzPct val="80000"/>
              <a:buFont typeface="Wingdings" pitchFamily="2" charset="2"/>
              <a:buChar char="n"/>
            </a:pPr>
            <a:r>
              <a:rPr lang="zh-CN" altLang="en-US" smtClean="0">
                <a:solidFill>
                  <a:schemeClr val="hlink"/>
                </a:solidFill>
                <a:latin typeface="黑体" pitchFamily="49" charset="-122"/>
                <a:ea typeface="黑体" pitchFamily="49" charset="-122"/>
              </a:rPr>
              <a:t>典型事例</a:t>
            </a:r>
          </a:p>
          <a:p>
            <a:pPr lvl="1" eaLnBrk="1" hangingPunct="1">
              <a:spcBef>
                <a:spcPct val="25000"/>
              </a:spcBef>
              <a:buFont typeface="Wingdings" pitchFamily="2" charset="2"/>
              <a:buChar char="Ø"/>
            </a:pPr>
            <a:r>
              <a:rPr lang="zh-CN" altLang="en-US" smtClean="0">
                <a:solidFill>
                  <a:srgbClr val="FF0000"/>
                </a:solidFill>
                <a:latin typeface="黑体" pitchFamily="49" charset="-122"/>
                <a:ea typeface="黑体" pitchFamily="49" charset="-122"/>
              </a:rPr>
              <a:t>假肢机器人</a:t>
            </a:r>
            <a:r>
              <a:rPr lang="zh-CN" altLang="en-US" smtClean="0">
                <a:solidFill>
                  <a:schemeClr val="hlink"/>
                </a:solidFill>
                <a:latin typeface="黑体" pitchFamily="49" charset="-122"/>
                <a:ea typeface="黑体" pitchFamily="49" charset="-122"/>
              </a:rPr>
              <a:t>：协调能力，适应能力</a:t>
            </a:r>
          </a:p>
        </p:txBody>
      </p:sp>
      <p:sp>
        <p:nvSpPr>
          <p:cNvPr id="72709" name="Rectangle 7"/>
          <p:cNvSpPr>
            <a:spLocks noChangeArrowheads="1"/>
          </p:cNvSpPr>
          <p:nvPr/>
        </p:nvSpPr>
        <p:spPr bwMode="auto">
          <a:xfrm>
            <a:off x="1908175" y="5553075"/>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0" lang="zh-CN" altLang="en-US" sz="2000">
                <a:latin typeface="Times New Roman" pitchFamily="18" charset="0"/>
                <a:ea typeface="黑体" pitchFamily="49" charset="-122"/>
              </a:rPr>
              <a:t>智能假肢</a:t>
            </a:r>
          </a:p>
        </p:txBody>
      </p:sp>
      <p:sp>
        <p:nvSpPr>
          <p:cNvPr id="72710" name="Rectangle 9"/>
          <p:cNvSpPr>
            <a:spLocks noChangeArrowheads="1"/>
          </p:cNvSpPr>
          <p:nvPr/>
        </p:nvSpPr>
        <p:spPr bwMode="auto">
          <a:xfrm>
            <a:off x="6588125" y="5553075"/>
            <a:ext cx="93662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kumimoji="0" lang="zh-CN" altLang="en-US" sz="2000">
                <a:latin typeface="Times New Roman" pitchFamily="18" charset="0"/>
                <a:ea typeface="黑体" pitchFamily="49" charset="-122"/>
              </a:rPr>
              <a:t>外骨骼</a:t>
            </a:r>
          </a:p>
        </p:txBody>
      </p:sp>
      <p:pic>
        <p:nvPicPr>
          <p:cNvPr id="72711" name="Picture 9" descr="智能手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781300"/>
            <a:ext cx="4608513"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2" name="Picture 10" descr="u=4128904636,3832380176&amp;fm=21&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781300"/>
            <a:ext cx="4067175"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3" name="Picture 11" descr="u=2696417617,2661465523&amp;fm=21&amp;gp=0"/>
          <p:cNvPicPr>
            <a:picLocks noChangeAspect="1" noChangeArrowheads="1"/>
          </p:cNvPicPr>
          <p:nvPr/>
        </p:nvPicPr>
        <p:blipFill>
          <a:blip r:embed="rId4">
            <a:extLst>
              <a:ext uri="{28A0092B-C50C-407E-A947-70E740481C1C}">
                <a14:useLocalDpi xmlns:a14="http://schemas.microsoft.com/office/drawing/2010/main" val="0"/>
              </a:ext>
            </a:extLst>
          </a:blip>
          <a:srcRect l="34488" r="22862"/>
          <a:stretch>
            <a:fillRect/>
          </a:stretch>
        </p:blipFill>
        <p:spPr bwMode="auto">
          <a:xfrm>
            <a:off x="7092950" y="115888"/>
            <a:ext cx="1906588"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pPr>
              <a:defRPr/>
            </a:pPr>
            <a:fld id="{F84947A8-5F36-45E8-B8BC-57C07A57B4F1}" type="slidenum">
              <a:rPr lang="en-US" altLang="zh-CN" smtClean="0"/>
              <a:pPr>
                <a:defRPr/>
              </a:pPr>
              <a:t>78</a:t>
            </a:fld>
            <a:r>
              <a:rPr lang="en-US" altLang="zh-CN" dirty="0" smtClean="0"/>
              <a:t>/85</a:t>
            </a:r>
            <a:endParaRPr lang="en-US" altLang="zh-CN" dirty="0"/>
          </a:p>
        </p:txBody>
      </p:sp>
      <p:sp>
        <p:nvSpPr>
          <p:cNvPr id="73731" name="Rectangle 2"/>
          <p:cNvSpPr>
            <a:spLocks noGrp="1" noChangeArrowheads="1"/>
          </p:cNvSpPr>
          <p:nvPr>
            <p:ph type="title" idx="4294967295"/>
          </p:nvPr>
        </p:nvSpPr>
        <p:spPr>
          <a:xfrm>
            <a:off x="152400" y="304800"/>
            <a:ext cx="8229600" cy="762000"/>
          </a:xfrm>
        </p:spPr>
        <p:txBody>
          <a:bodyPr/>
          <a:lstStyle/>
          <a:p>
            <a:pPr marL="838200" indent="-838200" algn="l" eaLnBrk="1" hangingPunct="1"/>
            <a:r>
              <a:rPr lang="zh-CN" altLang="en-US" smtClean="0">
                <a:solidFill>
                  <a:schemeClr val="hlink"/>
                </a:solidFill>
                <a:latin typeface="黑体" pitchFamily="49" charset="-122"/>
                <a:ea typeface="黑体" pitchFamily="49" charset="-122"/>
              </a:rPr>
              <a:t>具有类人智能的机器人现状</a:t>
            </a:r>
          </a:p>
        </p:txBody>
      </p:sp>
      <p:sp>
        <p:nvSpPr>
          <p:cNvPr id="73732" name="Rectangle 3"/>
          <p:cNvSpPr>
            <a:spLocks noGrp="1" noChangeArrowheads="1"/>
          </p:cNvSpPr>
          <p:nvPr>
            <p:ph type="body" idx="4294967295"/>
          </p:nvPr>
        </p:nvSpPr>
        <p:spPr>
          <a:xfrm>
            <a:off x="457200" y="1143000"/>
            <a:ext cx="8382000" cy="1771650"/>
          </a:xfrm>
        </p:spPr>
        <p:txBody>
          <a:bodyPr/>
          <a:lstStyle/>
          <a:p>
            <a:pPr eaLnBrk="1" hangingPunct="1">
              <a:spcBef>
                <a:spcPct val="25000"/>
              </a:spcBef>
              <a:buSzPct val="80000"/>
              <a:buFont typeface="Wingdings" pitchFamily="2" charset="2"/>
              <a:buChar char="n"/>
            </a:pPr>
            <a:r>
              <a:rPr lang="zh-CN" altLang="en-US" smtClean="0">
                <a:solidFill>
                  <a:schemeClr val="hlink"/>
                </a:solidFill>
                <a:latin typeface="黑体" pitchFamily="49" charset="-122"/>
                <a:ea typeface="黑体" pitchFamily="49" charset="-122"/>
              </a:rPr>
              <a:t>典型事例</a:t>
            </a:r>
          </a:p>
          <a:p>
            <a:pPr lvl="1" eaLnBrk="1" hangingPunct="1">
              <a:spcBef>
                <a:spcPct val="25000"/>
              </a:spcBef>
              <a:buFont typeface="Wingdings" pitchFamily="2" charset="2"/>
              <a:buChar char="Ø"/>
            </a:pPr>
            <a:r>
              <a:rPr lang="zh-CN" altLang="en-US" smtClean="0">
                <a:solidFill>
                  <a:srgbClr val="FF0000"/>
                </a:solidFill>
                <a:latin typeface="黑体" pitchFamily="49" charset="-122"/>
                <a:ea typeface="黑体" pitchFamily="49" charset="-122"/>
              </a:rPr>
              <a:t>仿人形机器人</a:t>
            </a:r>
            <a:r>
              <a:rPr lang="zh-CN" altLang="en-US" smtClean="0">
                <a:solidFill>
                  <a:schemeClr val="hlink"/>
                </a:solidFill>
                <a:latin typeface="黑体" pitchFamily="49" charset="-122"/>
                <a:ea typeface="黑体" pitchFamily="49" charset="-122"/>
              </a:rPr>
              <a:t>：仿人运动能力，交互能力</a:t>
            </a:r>
          </a:p>
        </p:txBody>
      </p:sp>
      <p:sp>
        <p:nvSpPr>
          <p:cNvPr id="73733" name="Rectangle 5"/>
          <p:cNvSpPr>
            <a:spLocks noChangeArrowheads="1"/>
          </p:cNvSpPr>
          <p:nvPr/>
        </p:nvSpPr>
        <p:spPr bwMode="auto">
          <a:xfrm>
            <a:off x="881063" y="4765675"/>
            <a:ext cx="196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kumimoji="0" lang="zh-CN" altLang="en-US" sz="2000">
                <a:latin typeface="Times New Roman" pitchFamily="18" charset="0"/>
                <a:ea typeface="黑体" pitchFamily="49" charset="-122"/>
              </a:rPr>
              <a:t>日本仿人机器人</a:t>
            </a:r>
          </a:p>
        </p:txBody>
      </p:sp>
      <p:pic>
        <p:nvPicPr>
          <p:cNvPr id="73734" name="Picture 8" descr="u=3245276713,2941215493&amp;fm=23&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2473325"/>
            <a:ext cx="328453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Rectangle 7"/>
          <p:cNvSpPr>
            <a:spLocks noChangeArrowheads="1"/>
          </p:cNvSpPr>
          <p:nvPr/>
        </p:nvSpPr>
        <p:spPr bwMode="auto">
          <a:xfrm>
            <a:off x="7135813" y="5106988"/>
            <a:ext cx="1622425"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kumimoji="0" lang="zh-CN" altLang="en-US" sz="2000">
                <a:latin typeface="Times New Roman" pitchFamily="18" charset="0"/>
                <a:ea typeface="黑体" pitchFamily="49" charset="-122"/>
              </a:rPr>
              <a:t>北理工仿人机器人</a:t>
            </a:r>
          </a:p>
        </p:txBody>
      </p:sp>
      <p:pic>
        <p:nvPicPr>
          <p:cNvPr id="73736" name="Picture 10"/>
          <p:cNvPicPr>
            <a:picLocks noChangeAspect="1" noChangeArrowheads="1"/>
          </p:cNvPicPr>
          <p:nvPr/>
        </p:nvPicPr>
        <p:blipFill>
          <a:blip r:embed="rId3">
            <a:extLst>
              <a:ext uri="{28A0092B-C50C-407E-A947-70E740481C1C}">
                <a14:useLocalDpi xmlns:a14="http://schemas.microsoft.com/office/drawing/2010/main" val="0"/>
              </a:ext>
            </a:extLst>
          </a:blip>
          <a:srcRect l="21771" t="21611" r="53624" b="45074"/>
          <a:stretch>
            <a:fillRect/>
          </a:stretch>
        </p:blipFill>
        <p:spPr bwMode="auto">
          <a:xfrm>
            <a:off x="3224213" y="3567113"/>
            <a:ext cx="3749675" cy="285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7" name="Picture 9" descr="u=301433778,1404489082&amp;fm=23&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688" y="2466975"/>
            <a:ext cx="33337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233CAFBF-6E27-4292-800C-55AF28DF4E10}" type="slidenum">
              <a:rPr lang="en-US" altLang="zh-CN" smtClean="0"/>
              <a:pPr>
                <a:defRPr/>
              </a:pPr>
              <a:t>79</a:t>
            </a:fld>
            <a:r>
              <a:rPr lang="en-US" altLang="zh-CN" dirty="0" smtClean="0"/>
              <a:t>/85</a:t>
            </a:r>
            <a:endParaRPr lang="en-US" altLang="zh-CN" dirty="0"/>
          </a:p>
        </p:txBody>
      </p:sp>
      <p:sp>
        <p:nvSpPr>
          <p:cNvPr id="74755" name="Rectangle 2"/>
          <p:cNvSpPr>
            <a:spLocks noGrp="1" noChangeArrowheads="1"/>
          </p:cNvSpPr>
          <p:nvPr>
            <p:ph type="body" idx="4294967295"/>
          </p:nvPr>
        </p:nvSpPr>
        <p:spPr>
          <a:xfrm>
            <a:off x="179388" y="1052513"/>
            <a:ext cx="8785225" cy="4897437"/>
          </a:xfrm>
        </p:spPr>
        <p:txBody>
          <a:bodyPr/>
          <a:lstStyle/>
          <a:p>
            <a:pPr eaLnBrk="1" hangingPunct="1"/>
            <a:r>
              <a:rPr lang="zh-CN" altLang="en-US" smtClean="0">
                <a:solidFill>
                  <a:srgbClr val="FF0000"/>
                </a:solidFill>
                <a:ea typeface="黑体" pitchFamily="49" charset="-122"/>
              </a:rPr>
              <a:t>与机器人相关的重要学术团体、期刊与会议</a:t>
            </a:r>
          </a:p>
          <a:p>
            <a:pPr lvl="1" eaLnBrk="1" hangingPunct="1">
              <a:buFont typeface="Wingdings" pitchFamily="2" charset="2"/>
              <a:buChar char="Ø"/>
            </a:pPr>
            <a:r>
              <a:rPr lang="zh-CN" altLang="en-US" smtClean="0">
                <a:ea typeface="黑体" pitchFamily="49" charset="-122"/>
              </a:rPr>
              <a:t>国际学术团体：</a:t>
            </a:r>
            <a:r>
              <a:rPr lang="en-US" altLang="zh-CN" smtClean="0">
                <a:ea typeface="黑体" pitchFamily="49" charset="-122"/>
              </a:rPr>
              <a:t>IFAC, IEEE</a:t>
            </a:r>
            <a:r>
              <a:rPr lang="zh-CN" altLang="en-US" smtClean="0">
                <a:ea typeface="黑体" pitchFamily="49" charset="-122"/>
              </a:rPr>
              <a:t>等</a:t>
            </a:r>
          </a:p>
          <a:p>
            <a:pPr lvl="1" eaLnBrk="1" hangingPunct="1">
              <a:buFont typeface="Wingdings" pitchFamily="2" charset="2"/>
              <a:buChar char="Ø"/>
            </a:pPr>
            <a:r>
              <a:rPr lang="zh-CN" altLang="en-US" smtClean="0">
                <a:ea typeface="黑体" pitchFamily="49" charset="-122"/>
              </a:rPr>
              <a:t>各国机器人学会</a:t>
            </a:r>
            <a:r>
              <a:rPr lang="en-US" altLang="zh-CN" smtClean="0">
                <a:ea typeface="黑体" pitchFamily="49" charset="-122"/>
              </a:rPr>
              <a:t>/</a:t>
            </a:r>
            <a:r>
              <a:rPr lang="zh-CN" altLang="en-US" smtClean="0">
                <a:ea typeface="黑体" pitchFamily="49" charset="-122"/>
              </a:rPr>
              <a:t>协会：中、美、日、英、瑞、德、新等</a:t>
            </a:r>
          </a:p>
          <a:p>
            <a:pPr lvl="1" eaLnBrk="1" hangingPunct="1">
              <a:buFont typeface="Wingdings" pitchFamily="2" charset="2"/>
              <a:buChar char="Ø"/>
            </a:pPr>
            <a:r>
              <a:rPr lang="zh-CN" altLang="en-US" smtClean="0">
                <a:ea typeface="黑体" pitchFamily="49" charset="-122"/>
              </a:rPr>
              <a:t>国际学术会议：国际工业机器人会议</a:t>
            </a:r>
            <a:r>
              <a:rPr lang="en-US" altLang="zh-CN" smtClean="0">
                <a:ea typeface="黑体" pitchFamily="49" charset="-122"/>
              </a:rPr>
              <a:t>(ISIP)</a:t>
            </a:r>
          </a:p>
          <a:p>
            <a:pPr lvl="1" eaLnBrk="1" hangingPunct="1">
              <a:buFont typeface="Wingdings" pitchFamily="2" charset="2"/>
              <a:buNone/>
            </a:pPr>
            <a:r>
              <a:rPr lang="en-US" altLang="zh-CN" smtClean="0">
                <a:ea typeface="黑体" pitchFamily="49" charset="-122"/>
              </a:rPr>
              <a:t>				  </a:t>
            </a:r>
            <a:r>
              <a:rPr lang="zh-CN" altLang="en-US" smtClean="0">
                <a:ea typeface="黑体" pitchFamily="49" charset="-122"/>
              </a:rPr>
              <a:t>国际工业机器人技术会议</a:t>
            </a:r>
            <a:r>
              <a:rPr lang="en-US" altLang="zh-CN" smtClean="0">
                <a:ea typeface="黑体" pitchFamily="49" charset="-122"/>
              </a:rPr>
              <a:t>(CIRT)</a:t>
            </a:r>
          </a:p>
          <a:p>
            <a:pPr lvl="1" eaLnBrk="1" hangingPunct="1">
              <a:buFont typeface="Wingdings" pitchFamily="2" charset="2"/>
              <a:buNone/>
            </a:pPr>
            <a:r>
              <a:rPr lang="en-US" altLang="zh-CN" smtClean="0">
                <a:ea typeface="黑体" pitchFamily="49" charset="-122"/>
              </a:rPr>
              <a:t>				  </a:t>
            </a:r>
            <a:r>
              <a:rPr lang="zh-CN" altLang="en-US" smtClean="0">
                <a:ea typeface="黑体" pitchFamily="49" charset="-122"/>
              </a:rPr>
              <a:t>国际自控联</a:t>
            </a:r>
            <a:r>
              <a:rPr lang="en-US" altLang="zh-CN" smtClean="0">
                <a:ea typeface="黑体" pitchFamily="49" charset="-122"/>
              </a:rPr>
              <a:t>(IFAC)</a:t>
            </a:r>
            <a:r>
              <a:rPr lang="zh-CN" altLang="en-US" smtClean="0">
                <a:ea typeface="黑体" pitchFamily="49" charset="-122"/>
              </a:rPr>
              <a:t>举办的年会</a:t>
            </a:r>
          </a:p>
          <a:p>
            <a:pPr lvl="1" eaLnBrk="1" hangingPunct="1">
              <a:buFont typeface="Wingdings" pitchFamily="2" charset="2"/>
              <a:buNone/>
            </a:pPr>
            <a:r>
              <a:rPr lang="zh-CN" altLang="en-US" smtClean="0">
                <a:ea typeface="黑体" pitchFamily="49" charset="-122"/>
              </a:rPr>
              <a:t>                              </a:t>
            </a:r>
            <a:r>
              <a:rPr lang="en-US" altLang="zh-CN" smtClean="0">
                <a:ea typeface="黑体" pitchFamily="49" charset="-122"/>
              </a:rPr>
              <a:t>IEEE</a:t>
            </a:r>
            <a:r>
              <a:rPr lang="zh-CN" altLang="en-US" smtClean="0">
                <a:ea typeface="黑体" pitchFamily="49" charset="-122"/>
              </a:rPr>
              <a:t>的国际机器人学与自动化会议</a:t>
            </a:r>
          </a:p>
          <a:p>
            <a:pPr lvl="1" eaLnBrk="1" hangingPunct="1">
              <a:buFont typeface="Wingdings" pitchFamily="2" charset="2"/>
              <a:buNone/>
            </a:pPr>
            <a:r>
              <a:rPr lang="zh-CN" altLang="en-US" smtClean="0">
                <a:ea typeface="黑体" pitchFamily="49" charset="-122"/>
              </a:rPr>
              <a:t>				  欧洲、亚洲的控制会议</a:t>
            </a:r>
          </a:p>
        </p:txBody>
      </p:sp>
      <p:sp>
        <p:nvSpPr>
          <p:cNvPr id="74756" name="Rectangle 3"/>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000" i="1" dirty="0">
              <a:solidFill>
                <a:schemeClr val="hlink"/>
              </a:solidFill>
              <a:latin typeface="宋体" pitchFamily="2" charset="-122"/>
            </a:endParaRPr>
          </a:p>
        </p:txBody>
      </p:sp>
      <p:sp>
        <p:nvSpPr>
          <p:cNvPr id="74757" name="Rectangle 4"/>
          <p:cNvSpPr>
            <a:spLocks noChangeArrowheads="1"/>
          </p:cNvSpPr>
          <p:nvPr/>
        </p:nvSpPr>
        <p:spPr bwMode="auto">
          <a:xfrm>
            <a:off x="395288" y="4724400"/>
            <a:ext cx="28019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179388"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1" eaLnBrk="1" hangingPunct="1">
              <a:lnSpc>
                <a:spcPct val="90000"/>
              </a:lnSpc>
              <a:buFont typeface="Wingdings" pitchFamily="2" charset="2"/>
              <a:buNone/>
            </a:pPr>
            <a:r>
              <a:rPr lang="en-US" altLang="zh-CN" sz="2400">
                <a:latin typeface="Times New Roman" pitchFamily="18" charset="0"/>
              </a:rPr>
              <a:t>(ICRA, IROS</a:t>
            </a:r>
            <a:r>
              <a:rPr lang="zh-CN" altLang="en-US" sz="2400">
                <a:latin typeface="Times New Roman" pitchFamily="18" charset="0"/>
              </a:rPr>
              <a:t>等 </a:t>
            </a:r>
            <a:r>
              <a:rPr lang="en-US" altLang="zh-CN" sz="2400">
                <a:latin typeface="Times New Roman" pitchFamily="18" charset="0"/>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0B8F7F83-B9A6-4BD8-9D73-5FF4A6374583}" type="slidenum">
              <a:rPr lang="en-US" altLang="zh-CN" smtClean="0"/>
              <a:pPr>
                <a:defRPr/>
              </a:pPr>
              <a:t>8</a:t>
            </a:fld>
            <a:r>
              <a:rPr lang="en-US" altLang="zh-CN" dirty="0" smtClean="0"/>
              <a:t>/85</a:t>
            </a:r>
            <a:endParaRPr lang="en-US" altLang="zh-CN" dirty="0"/>
          </a:p>
        </p:txBody>
      </p:sp>
      <p:pic>
        <p:nvPicPr>
          <p:cNvPr id="9220" name="Picture 5" descr="1_100415202448_1"/>
          <p:cNvPicPr>
            <a:picLocks noChangeAspect="1" noChangeArrowheads="1"/>
          </p:cNvPicPr>
          <p:nvPr/>
        </p:nvPicPr>
        <p:blipFill>
          <a:blip r:embed="rId2">
            <a:lum bright="-20000" contrast="20000"/>
            <a:extLst>
              <a:ext uri="{28A0092B-C50C-407E-A947-70E740481C1C}">
                <a14:useLocalDpi xmlns:a14="http://schemas.microsoft.com/office/drawing/2010/main" val="0"/>
              </a:ext>
            </a:extLst>
          </a:blip>
          <a:srcRect/>
          <a:stretch>
            <a:fillRect/>
          </a:stretch>
        </p:blipFill>
        <p:spPr bwMode="auto">
          <a:xfrm>
            <a:off x="179388" y="765175"/>
            <a:ext cx="428625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6" descr="36-766334-33"/>
          <p:cNvPicPr>
            <a:picLocks noChangeAspect="1" noChangeArrowheads="1"/>
          </p:cNvPicPr>
          <p:nvPr/>
        </p:nvPicPr>
        <p:blipFill>
          <a:blip r:embed="rId3">
            <a:lum bright="-20000" contrast="20000"/>
            <a:extLst>
              <a:ext uri="{28A0092B-C50C-407E-A947-70E740481C1C}">
                <a14:useLocalDpi xmlns:a14="http://schemas.microsoft.com/office/drawing/2010/main" val="0"/>
              </a:ext>
            </a:extLst>
          </a:blip>
          <a:srcRect r="19313"/>
          <a:stretch>
            <a:fillRect/>
          </a:stretch>
        </p:blipFill>
        <p:spPr bwMode="auto">
          <a:xfrm>
            <a:off x="4500563" y="3040063"/>
            <a:ext cx="403225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7"/>
          <p:cNvSpPr>
            <a:spLocks noChangeArrowheads="1"/>
          </p:cNvSpPr>
          <p:nvPr/>
        </p:nvSpPr>
        <p:spPr bwMode="auto">
          <a:xfrm>
            <a:off x="4572000" y="1006475"/>
            <a:ext cx="446405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400">
                <a:latin typeface="Times New Roman" pitchFamily="18" charset="0"/>
                <a:ea typeface="黑体" pitchFamily="49" charset="-122"/>
              </a:rPr>
              <a:t>每万名工人拥有工业机器人数量：日本</a:t>
            </a:r>
            <a:r>
              <a:rPr lang="en-US" altLang="zh-CN" sz="2400">
                <a:latin typeface="Times New Roman" pitchFamily="18" charset="0"/>
                <a:ea typeface="黑体" pitchFamily="49" charset="-122"/>
              </a:rPr>
              <a:t>295</a:t>
            </a:r>
            <a:r>
              <a:rPr lang="zh-CN" altLang="en-US" sz="2400">
                <a:latin typeface="Times New Roman" pitchFamily="18" charset="0"/>
                <a:ea typeface="黑体" pitchFamily="49" charset="-122"/>
              </a:rPr>
              <a:t>台，新加坡</a:t>
            </a:r>
            <a:r>
              <a:rPr lang="en-US" altLang="zh-CN" sz="2400">
                <a:latin typeface="Times New Roman" pitchFamily="18" charset="0"/>
                <a:ea typeface="黑体" pitchFamily="49" charset="-122"/>
              </a:rPr>
              <a:t>169</a:t>
            </a:r>
            <a:r>
              <a:rPr lang="zh-CN" altLang="en-US" sz="2400">
                <a:latin typeface="Times New Roman" pitchFamily="18" charset="0"/>
                <a:ea typeface="黑体" pitchFamily="49" charset="-122"/>
              </a:rPr>
              <a:t>台，韩国</a:t>
            </a:r>
            <a:r>
              <a:rPr lang="en-US" altLang="zh-CN" sz="2400">
                <a:latin typeface="Times New Roman" pitchFamily="18" charset="0"/>
                <a:ea typeface="黑体" pitchFamily="49" charset="-122"/>
              </a:rPr>
              <a:t>164</a:t>
            </a:r>
            <a:r>
              <a:rPr lang="zh-CN" altLang="en-US" sz="2400">
                <a:latin typeface="Times New Roman" pitchFamily="18" charset="0"/>
                <a:ea typeface="黑体" pitchFamily="49" charset="-122"/>
              </a:rPr>
              <a:t>台，德国</a:t>
            </a:r>
            <a:r>
              <a:rPr lang="en-US" altLang="zh-CN" sz="2400">
                <a:latin typeface="Times New Roman" pitchFamily="18" charset="0"/>
                <a:ea typeface="黑体" pitchFamily="49" charset="-122"/>
              </a:rPr>
              <a:t>163</a:t>
            </a:r>
            <a:r>
              <a:rPr lang="zh-CN" altLang="en-US" sz="2400">
                <a:latin typeface="Times New Roman" pitchFamily="18" charset="0"/>
                <a:ea typeface="黑体" pitchFamily="49" charset="-122"/>
              </a:rPr>
              <a:t>台。欧洲平均</a:t>
            </a:r>
            <a:r>
              <a:rPr lang="en-US" altLang="zh-CN" sz="2400">
                <a:latin typeface="Times New Roman" pitchFamily="18" charset="0"/>
                <a:ea typeface="黑体" pitchFamily="49" charset="-122"/>
              </a:rPr>
              <a:t>50</a:t>
            </a:r>
            <a:r>
              <a:rPr lang="zh-CN" altLang="en-US" sz="2400">
                <a:latin typeface="Times New Roman" pitchFamily="18" charset="0"/>
                <a:ea typeface="黑体" pitchFamily="49" charset="-122"/>
              </a:rPr>
              <a:t>台，美洲平均</a:t>
            </a:r>
            <a:r>
              <a:rPr lang="en-US" altLang="zh-CN" sz="2400">
                <a:latin typeface="Times New Roman" pitchFamily="18" charset="0"/>
                <a:ea typeface="黑体" pitchFamily="49" charset="-122"/>
              </a:rPr>
              <a:t>31</a:t>
            </a:r>
            <a:r>
              <a:rPr lang="zh-CN" altLang="en-US" sz="2400">
                <a:latin typeface="Times New Roman" pitchFamily="18" charset="0"/>
                <a:ea typeface="黑体" pitchFamily="49" charset="-122"/>
              </a:rPr>
              <a:t>台，亚洲平均</a:t>
            </a:r>
            <a:r>
              <a:rPr lang="en-US" altLang="zh-CN" sz="2400">
                <a:latin typeface="Times New Roman" pitchFamily="18" charset="0"/>
                <a:ea typeface="黑体" pitchFamily="49" charset="-122"/>
              </a:rPr>
              <a:t>27</a:t>
            </a:r>
            <a:r>
              <a:rPr lang="zh-CN" altLang="en-US" sz="2400">
                <a:latin typeface="Times New Roman" pitchFamily="18" charset="0"/>
                <a:ea typeface="黑体" pitchFamily="49" charset="-122"/>
              </a:rPr>
              <a:t>台。</a:t>
            </a:r>
            <a:r>
              <a:rPr lang="en-US" altLang="zh-CN" sz="2400">
                <a:latin typeface="Times New Roman" pitchFamily="18" charset="0"/>
                <a:ea typeface="黑体" pitchFamily="49" charset="-122"/>
              </a:rPr>
              <a:t>(2008</a:t>
            </a:r>
            <a:r>
              <a:rPr lang="zh-CN" altLang="en-US" sz="2400">
                <a:latin typeface="Times New Roman" pitchFamily="18" charset="0"/>
                <a:ea typeface="黑体" pitchFamily="49" charset="-122"/>
              </a:rPr>
              <a:t>年</a:t>
            </a:r>
            <a:r>
              <a:rPr lang="en-US" altLang="zh-CN" sz="2400">
                <a:latin typeface="Times New Roman" pitchFamily="18" charset="0"/>
                <a:ea typeface="黑体" pitchFamily="49" charset="-122"/>
              </a:rPr>
              <a:t>) </a:t>
            </a:r>
          </a:p>
        </p:txBody>
      </p:sp>
      <p:sp>
        <p:nvSpPr>
          <p:cNvPr id="9223" name="Rectangle 8"/>
          <p:cNvSpPr>
            <a:spLocks noChangeArrowheads="1"/>
          </p:cNvSpPr>
          <p:nvPr/>
        </p:nvSpPr>
        <p:spPr bwMode="auto">
          <a:xfrm>
            <a:off x="395288" y="5084763"/>
            <a:ext cx="40925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000">
                <a:latin typeface="Times New Roman" pitchFamily="18" charset="0"/>
                <a:hlinkClick r:id="rId4"/>
              </a:rPr>
              <a:t>http://spectrum.ieee.org/automaton/robotics/industrial-robots/041410-world-robot-population</a:t>
            </a:r>
            <a:r>
              <a:rPr lang="en-US" altLang="zh-CN" sz="2000">
                <a:latin typeface="Times New Roman" pitchFamily="18" charset="0"/>
              </a:rPr>
              <a:t>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DC83EB4-B140-497E-A14F-43C197A48A6F}" type="slidenum">
              <a:rPr lang="en-US" altLang="zh-CN" smtClean="0"/>
              <a:pPr>
                <a:defRPr/>
              </a:pPr>
              <a:t>80</a:t>
            </a:fld>
            <a:r>
              <a:rPr lang="en-US" altLang="zh-CN" dirty="0" smtClean="0"/>
              <a:t>/85</a:t>
            </a:r>
            <a:endParaRPr lang="en-US" altLang="zh-CN" dirty="0"/>
          </a:p>
        </p:txBody>
      </p:sp>
      <p:sp>
        <p:nvSpPr>
          <p:cNvPr id="75779" name="Rectangle 3"/>
          <p:cNvSpPr>
            <a:spLocks noGrp="1" noChangeArrowheads="1"/>
          </p:cNvSpPr>
          <p:nvPr>
            <p:ph type="body" idx="4294967295"/>
          </p:nvPr>
        </p:nvSpPr>
        <p:spPr>
          <a:xfrm>
            <a:off x="179388" y="981075"/>
            <a:ext cx="8785225" cy="5454650"/>
          </a:xfrm>
        </p:spPr>
        <p:txBody>
          <a:bodyPr/>
          <a:lstStyle/>
          <a:p>
            <a:pPr eaLnBrk="1" hangingPunct="1">
              <a:lnSpc>
                <a:spcPct val="90000"/>
              </a:lnSpc>
            </a:pPr>
            <a:r>
              <a:rPr lang="zh-CN" altLang="en-US" b="1" smtClean="0">
                <a:solidFill>
                  <a:srgbClr val="FF0000"/>
                </a:solidFill>
                <a:ea typeface="黑体" pitchFamily="49" charset="-122"/>
              </a:rPr>
              <a:t>与机器人相关的重要学术团体、期刊与会议</a:t>
            </a:r>
          </a:p>
          <a:p>
            <a:pPr lvl="1" eaLnBrk="1" hangingPunct="1">
              <a:lnSpc>
                <a:spcPct val="90000"/>
              </a:lnSpc>
              <a:buFont typeface="Wingdings" pitchFamily="2" charset="2"/>
              <a:buChar char="Ø"/>
            </a:pPr>
            <a:r>
              <a:rPr lang="zh-CN" altLang="en-US" b="1" smtClean="0">
                <a:solidFill>
                  <a:schemeClr val="hlink"/>
                </a:solidFill>
                <a:ea typeface="黑体" pitchFamily="49" charset="-122"/>
              </a:rPr>
              <a:t>国际学术期刊（部分）：</a:t>
            </a:r>
          </a:p>
          <a:p>
            <a:pPr lvl="1" eaLnBrk="1" hangingPunct="1">
              <a:lnSpc>
                <a:spcPct val="90000"/>
              </a:lnSpc>
              <a:buFont typeface="Wingdings" pitchFamily="2" charset="2"/>
              <a:buNone/>
            </a:pPr>
            <a:r>
              <a:rPr lang="en-US" altLang="zh-CN" sz="2000" b="1" smtClean="0">
                <a:ea typeface="黑体" pitchFamily="49" charset="-122"/>
              </a:rPr>
              <a:t>IEEE Transactions on Robotics</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IEEE Transactions on Automation Science and Engineering</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IEEE-ASME Transactions on Mechatronics</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International Journal of Robotics Research</a:t>
            </a:r>
          </a:p>
          <a:p>
            <a:pPr lvl="1" eaLnBrk="1" hangingPunct="1">
              <a:lnSpc>
                <a:spcPct val="90000"/>
              </a:lnSpc>
              <a:buFont typeface="Wingdings" pitchFamily="2" charset="2"/>
              <a:buNone/>
            </a:pPr>
            <a:r>
              <a:rPr lang="en-US" altLang="zh-CN" sz="2000" b="1" smtClean="0">
                <a:ea typeface="黑体" pitchFamily="49" charset="-122"/>
              </a:rPr>
              <a:t>Journal of Field Robotics</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Autonomous Robot</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Industrial Robot-An International Journal</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International Journal of Humanoid Robotics</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Journal of Intelligent &amp; Robotic Systems</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Robotics and Computer-Integrated Manufacturing</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Robotica</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Advanced Robotics</a:t>
            </a:r>
            <a:endParaRPr lang="en-US" altLang="zh-CN" sz="2000" b="1" smtClean="0">
              <a:solidFill>
                <a:schemeClr val="accent2"/>
              </a:solidFill>
              <a:ea typeface="黑体" pitchFamily="49" charset="-122"/>
            </a:endParaRPr>
          </a:p>
          <a:p>
            <a:pPr lvl="1" eaLnBrk="1" hangingPunct="1">
              <a:lnSpc>
                <a:spcPct val="90000"/>
              </a:lnSpc>
              <a:buFont typeface="Wingdings" pitchFamily="2" charset="2"/>
              <a:buNone/>
            </a:pPr>
            <a:r>
              <a:rPr lang="en-US" altLang="zh-CN" sz="2000" b="1" smtClean="0">
                <a:ea typeface="黑体" pitchFamily="49" charset="-122"/>
              </a:rPr>
              <a:t>International Journal of Robotics &amp; Automation</a:t>
            </a:r>
            <a:endParaRPr lang="en-US" altLang="zh-CN" sz="2000" b="1" smtClean="0">
              <a:solidFill>
                <a:schemeClr val="accent2"/>
              </a:solidFill>
              <a:ea typeface="黑体" pitchFamily="49" charset="-122"/>
            </a:endParaRPr>
          </a:p>
        </p:txBody>
      </p:sp>
      <p:sp>
        <p:nvSpPr>
          <p:cNvPr id="75780" name="Rectangle 4"/>
          <p:cNvSpPr>
            <a:spLocks noChangeArrowheads="1"/>
          </p:cNvSpPr>
          <p:nvPr/>
        </p:nvSpPr>
        <p:spPr bwMode="auto">
          <a:xfrm>
            <a:off x="228600" y="304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2000" i="1" dirty="0">
              <a:solidFill>
                <a:schemeClr val="tx2"/>
              </a:solidFill>
              <a:latin typeface="宋体" pitchFamily="2"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187AD712-0F5F-41DF-BB41-E1883FC331B8}" type="slidenum">
              <a:rPr lang="en-US" altLang="zh-CN" smtClean="0"/>
              <a:pPr>
                <a:defRPr/>
              </a:pPr>
              <a:t>81</a:t>
            </a:fld>
            <a:r>
              <a:rPr lang="en-US" altLang="zh-CN" dirty="0" smtClean="0"/>
              <a:t>/85</a:t>
            </a:r>
            <a:endParaRPr lang="en-US" altLang="zh-CN" dirty="0"/>
          </a:p>
        </p:txBody>
      </p:sp>
      <p:pic>
        <p:nvPicPr>
          <p:cNvPr id="76803" name="Picture 6"/>
          <p:cNvPicPr>
            <a:picLocks noChangeAspect="1" noChangeArrowheads="1"/>
          </p:cNvPicPr>
          <p:nvPr/>
        </p:nvPicPr>
        <p:blipFill>
          <a:blip r:embed="rId2">
            <a:extLst>
              <a:ext uri="{28A0092B-C50C-407E-A947-70E740481C1C}">
                <a14:useLocalDpi xmlns:a14="http://schemas.microsoft.com/office/drawing/2010/main" val="0"/>
              </a:ext>
            </a:extLst>
          </a:blip>
          <a:srcRect l="9448" t="11760" r="37157" b="6760"/>
          <a:stretch>
            <a:fillRect/>
          </a:stretch>
        </p:blipFill>
        <p:spPr bwMode="auto">
          <a:xfrm>
            <a:off x="539750" y="182563"/>
            <a:ext cx="7777163" cy="667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 name="Group 10"/>
          <p:cNvGrpSpPr>
            <a:grpSpLocks/>
          </p:cNvGrpSpPr>
          <p:nvPr/>
        </p:nvGrpSpPr>
        <p:grpSpPr bwMode="auto">
          <a:xfrm>
            <a:off x="611188" y="188913"/>
            <a:ext cx="7200900" cy="6335712"/>
            <a:chOff x="476" y="119"/>
            <a:chExt cx="4536" cy="3991"/>
          </a:xfrm>
        </p:grpSpPr>
        <p:pic>
          <p:nvPicPr>
            <p:cNvPr id="76807" name="Picture 8"/>
            <p:cNvPicPr>
              <a:picLocks noChangeAspect="1" noChangeArrowheads="1"/>
            </p:cNvPicPr>
            <p:nvPr/>
          </p:nvPicPr>
          <p:blipFill>
            <a:blip r:embed="rId3">
              <a:extLst>
                <a:ext uri="{28A0092B-C50C-407E-A947-70E740481C1C}">
                  <a14:useLocalDpi xmlns:a14="http://schemas.microsoft.com/office/drawing/2010/main" val="0"/>
                </a:ext>
              </a:extLst>
            </a:blip>
            <a:srcRect l="36855" t="11760" r="18729" b="6760"/>
            <a:stretch>
              <a:fillRect/>
            </a:stretch>
          </p:blipFill>
          <p:spPr bwMode="auto">
            <a:xfrm>
              <a:off x="476" y="119"/>
              <a:ext cx="4536" cy="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7593" name="Text Box 9"/>
            <p:cNvSpPr txBox="1">
              <a:spLocks noChangeArrowheads="1"/>
            </p:cNvSpPr>
            <p:nvPr/>
          </p:nvSpPr>
          <p:spPr bwMode="auto">
            <a:xfrm>
              <a:off x="521" y="164"/>
              <a:ext cx="589" cy="288"/>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a:t>2015</a:t>
              </a:r>
            </a:p>
          </p:txBody>
        </p:sp>
      </p:grpSp>
      <p:pic>
        <p:nvPicPr>
          <p:cNvPr id="67595" name="Picture 11"/>
          <p:cNvPicPr>
            <a:picLocks noChangeAspect="1" noChangeArrowheads="1"/>
          </p:cNvPicPr>
          <p:nvPr/>
        </p:nvPicPr>
        <p:blipFill>
          <a:blip r:embed="rId4">
            <a:extLst>
              <a:ext uri="{28A0092B-C50C-407E-A947-70E740481C1C}">
                <a14:useLocalDpi xmlns:a14="http://schemas.microsoft.com/office/drawing/2010/main" val="0"/>
              </a:ext>
            </a:extLst>
          </a:blip>
          <a:srcRect l="36855" t="14278" r="19917" b="8444"/>
          <a:stretch>
            <a:fillRect/>
          </a:stretch>
        </p:blipFill>
        <p:spPr bwMode="auto">
          <a:xfrm>
            <a:off x="2843213" y="549275"/>
            <a:ext cx="6059487"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7591" name="Picture 7"/>
          <p:cNvPicPr>
            <a:picLocks noChangeAspect="1" noChangeArrowheads="1"/>
          </p:cNvPicPr>
          <p:nvPr/>
        </p:nvPicPr>
        <p:blipFill>
          <a:blip r:embed="rId5">
            <a:extLst>
              <a:ext uri="{28A0092B-C50C-407E-A947-70E740481C1C}">
                <a14:useLocalDpi xmlns:a14="http://schemas.microsoft.com/office/drawing/2010/main" val="0"/>
              </a:ext>
            </a:extLst>
          </a:blip>
          <a:srcRect l="44406" t="32759" r="20157" b="18518"/>
          <a:stretch>
            <a:fillRect/>
          </a:stretch>
        </p:blipFill>
        <p:spPr bwMode="auto">
          <a:xfrm>
            <a:off x="827088" y="620713"/>
            <a:ext cx="7632700" cy="590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7595"/>
                                        </p:tgtEl>
                                        <p:attrNameLst>
                                          <p:attrName>style.visibility</p:attrName>
                                        </p:attrNameLst>
                                      </p:cBhvr>
                                      <p:to>
                                        <p:strVal val="visible"/>
                                      </p:to>
                                    </p:set>
                                    <p:anim calcmode="lin" valueType="num">
                                      <p:cBhvr additive="base">
                                        <p:cTn id="13" dur="500" fill="hold"/>
                                        <p:tgtEl>
                                          <p:spTgt spid="67595"/>
                                        </p:tgtEl>
                                        <p:attrNameLst>
                                          <p:attrName>ppt_x</p:attrName>
                                        </p:attrNameLst>
                                      </p:cBhvr>
                                      <p:tavLst>
                                        <p:tav tm="0">
                                          <p:val>
                                            <p:strVal val="#ppt_x"/>
                                          </p:val>
                                        </p:tav>
                                        <p:tav tm="100000">
                                          <p:val>
                                            <p:strVal val="#ppt_x"/>
                                          </p:val>
                                        </p:tav>
                                      </p:tavLst>
                                    </p:anim>
                                    <p:anim calcmode="lin" valueType="num">
                                      <p:cBhvr additive="base">
                                        <p:cTn id="14" dur="500" fill="hold"/>
                                        <p:tgtEl>
                                          <p:spTgt spid="6759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7591"/>
                                        </p:tgtEl>
                                        <p:attrNameLst>
                                          <p:attrName>style.visibility</p:attrName>
                                        </p:attrNameLst>
                                      </p:cBhvr>
                                      <p:to>
                                        <p:strVal val="visible"/>
                                      </p:to>
                                    </p:set>
                                    <p:anim calcmode="lin" valueType="num">
                                      <p:cBhvr additive="base">
                                        <p:cTn id="19" dur="500" fill="hold"/>
                                        <p:tgtEl>
                                          <p:spTgt spid="67591"/>
                                        </p:tgtEl>
                                        <p:attrNameLst>
                                          <p:attrName>ppt_x</p:attrName>
                                        </p:attrNameLst>
                                      </p:cBhvr>
                                      <p:tavLst>
                                        <p:tav tm="0">
                                          <p:val>
                                            <p:strVal val="#ppt_x"/>
                                          </p:val>
                                        </p:tav>
                                        <p:tav tm="100000">
                                          <p:val>
                                            <p:strVal val="#ppt_x"/>
                                          </p:val>
                                        </p:tav>
                                      </p:tavLst>
                                    </p:anim>
                                    <p:anim calcmode="lin" valueType="num">
                                      <p:cBhvr additive="base">
                                        <p:cTn id="20" dur="500" fill="hold"/>
                                        <p:tgtEl>
                                          <p:spTgt spid="675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CFE3EC2-5044-4453-BD24-CA970349A3F1}" type="slidenum">
              <a:rPr lang="en-US" altLang="zh-CN" smtClean="0"/>
              <a:pPr>
                <a:defRPr/>
              </a:pPr>
              <a:t>82</a:t>
            </a:fld>
            <a:r>
              <a:rPr lang="en-US" altLang="zh-CN" dirty="0" smtClean="0"/>
              <a:t>/85</a:t>
            </a:r>
            <a:endParaRPr lang="en-US" altLang="zh-CN" dirty="0"/>
          </a:p>
        </p:txBody>
      </p:sp>
      <p:sp>
        <p:nvSpPr>
          <p:cNvPr id="77827" name="Rectangle 2"/>
          <p:cNvSpPr>
            <a:spLocks noGrp="1" noChangeArrowheads="1"/>
          </p:cNvSpPr>
          <p:nvPr>
            <p:ph type="body" idx="4294967295"/>
          </p:nvPr>
        </p:nvSpPr>
        <p:spPr>
          <a:xfrm>
            <a:off x="179388" y="908050"/>
            <a:ext cx="8642350" cy="5691188"/>
          </a:xfrm>
        </p:spPr>
        <p:txBody>
          <a:bodyPr/>
          <a:lstStyle/>
          <a:p>
            <a:pPr eaLnBrk="1" hangingPunct="1"/>
            <a:r>
              <a:rPr lang="zh-CN" altLang="en-US" sz="2800" smtClean="0">
                <a:solidFill>
                  <a:srgbClr val="FF0000"/>
                </a:solidFill>
                <a:ea typeface="黑体" pitchFamily="49" charset="-122"/>
              </a:rPr>
              <a:t>与机器人相关的重要学术团体、期刊与会议</a:t>
            </a:r>
          </a:p>
          <a:p>
            <a:pPr lvl="1" eaLnBrk="1" hangingPunct="1">
              <a:buFont typeface="Wingdings" pitchFamily="2" charset="2"/>
              <a:buChar char="Ø"/>
            </a:pPr>
            <a:r>
              <a:rPr lang="zh-CN" altLang="en-US" sz="2400" smtClean="0">
                <a:ea typeface="黑体" pitchFamily="49" charset="-122"/>
              </a:rPr>
              <a:t>国内学术团体：中国自动化学会，中国人工智能学会</a:t>
            </a:r>
          </a:p>
          <a:p>
            <a:pPr lvl="1" eaLnBrk="1" hangingPunct="1">
              <a:buFont typeface="Wingdings" pitchFamily="2" charset="2"/>
              <a:buNone/>
            </a:pPr>
            <a:r>
              <a:rPr lang="zh-CN" altLang="en-US" sz="2400" smtClean="0">
                <a:ea typeface="黑体" pitchFamily="49" charset="-122"/>
              </a:rPr>
              <a:t>				  中国机械工程学会，中国宇航学会</a:t>
            </a:r>
          </a:p>
          <a:p>
            <a:pPr lvl="1" eaLnBrk="1" hangingPunct="1">
              <a:buFont typeface="Wingdings" pitchFamily="2" charset="2"/>
              <a:buNone/>
            </a:pPr>
            <a:r>
              <a:rPr lang="zh-CN" altLang="en-US" sz="2400" smtClean="0">
                <a:ea typeface="黑体" pitchFamily="49" charset="-122"/>
              </a:rPr>
              <a:t>				  中国汽车工程学会，中国电子学会</a:t>
            </a:r>
          </a:p>
          <a:p>
            <a:pPr lvl="1" eaLnBrk="1" hangingPunct="1">
              <a:buFont typeface="Wingdings" pitchFamily="2" charset="2"/>
              <a:buNone/>
            </a:pPr>
            <a:r>
              <a:rPr lang="zh-CN" altLang="en-US" sz="2400" smtClean="0">
                <a:ea typeface="黑体" pitchFamily="49" charset="-122"/>
              </a:rPr>
              <a:t>                                   中国机器人工程协会</a:t>
            </a:r>
          </a:p>
          <a:p>
            <a:pPr lvl="1" eaLnBrk="1" hangingPunct="1">
              <a:buFont typeface="Wingdings" pitchFamily="2" charset="2"/>
              <a:buChar char="Ø"/>
            </a:pPr>
            <a:r>
              <a:rPr lang="zh-CN" altLang="en-US" sz="2400" smtClean="0">
                <a:ea typeface="黑体" pitchFamily="49" charset="-122"/>
              </a:rPr>
              <a:t>国内学术刊物：</a:t>
            </a:r>
            <a:r>
              <a:rPr lang="en-US" altLang="zh-CN" sz="2400" smtClean="0">
                <a:ea typeface="黑体" pitchFamily="49" charset="-122"/>
              </a:rPr>
              <a:t>《</a:t>
            </a:r>
            <a:r>
              <a:rPr lang="zh-CN" altLang="en-US" sz="2400" smtClean="0">
                <a:ea typeface="黑体" pitchFamily="49" charset="-122"/>
              </a:rPr>
              <a:t>自动化学报</a:t>
            </a:r>
            <a:r>
              <a:rPr lang="en-US" altLang="zh-CN" sz="2400" smtClean="0">
                <a:ea typeface="黑体" pitchFamily="49" charset="-122"/>
              </a:rPr>
              <a:t>》</a:t>
            </a:r>
            <a:r>
              <a:rPr lang="zh-CN" altLang="en-US" sz="2400" smtClean="0">
                <a:ea typeface="黑体" pitchFamily="49" charset="-122"/>
              </a:rPr>
              <a:t>、</a:t>
            </a:r>
            <a:r>
              <a:rPr lang="en-US" altLang="zh-CN" sz="2400" smtClean="0">
                <a:ea typeface="黑体" pitchFamily="49" charset="-122"/>
              </a:rPr>
              <a:t>《</a:t>
            </a:r>
            <a:r>
              <a:rPr lang="zh-CN" altLang="en-US" sz="2400" smtClean="0">
                <a:ea typeface="黑体" pitchFamily="49" charset="-122"/>
              </a:rPr>
              <a:t>机器人</a:t>
            </a:r>
            <a:r>
              <a:rPr lang="en-US" altLang="zh-CN" sz="2400" smtClean="0">
                <a:ea typeface="黑体" pitchFamily="49" charset="-122"/>
              </a:rPr>
              <a:t>》</a:t>
            </a:r>
            <a:r>
              <a:rPr lang="zh-CN" altLang="en-US" sz="2400" smtClean="0">
                <a:ea typeface="黑体" pitchFamily="49" charset="-122"/>
              </a:rPr>
              <a:t>、</a:t>
            </a:r>
            <a:r>
              <a:rPr lang="en-US" altLang="zh-CN" sz="2400" smtClean="0">
                <a:ea typeface="黑体" pitchFamily="49" charset="-122"/>
              </a:rPr>
              <a:t>《</a:t>
            </a:r>
            <a:r>
              <a:rPr lang="zh-CN" altLang="en-US" sz="2400" smtClean="0">
                <a:ea typeface="黑体" pitchFamily="49" charset="-122"/>
              </a:rPr>
              <a:t>控制与决策</a:t>
            </a:r>
            <a:r>
              <a:rPr lang="en-US" altLang="zh-CN" sz="2400" smtClean="0">
                <a:ea typeface="黑体" pitchFamily="49" charset="-122"/>
              </a:rPr>
              <a:t>》</a:t>
            </a:r>
            <a:r>
              <a:rPr lang="zh-CN" altLang="en-US" sz="2400" smtClean="0">
                <a:ea typeface="黑体" pitchFamily="49" charset="-122"/>
              </a:rPr>
              <a:t>、</a:t>
            </a:r>
            <a:r>
              <a:rPr lang="en-US" altLang="zh-CN" sz="2400" smtClean="0">
                <a:ea typeface="黑体" pitchFamily="49" charset="-122"/>
              </a:rPr>
              <a:t>《</a:t>
            </a:r>
            <a:r>
              <a:rPr lang="zh-CN" altLang="en-US" sz="2400" smtClean="0">
                <a:ea typeface="黑体" pitchFamily="49" charset="-122"/>
              </a:rPr>
              <a:t>控制理论与应用</a:t>
            </a:r>
            <a:r>
              <a:rPr lang="en-US" altLang="zh-CN" sz="2400" smtClean="0">
                <a:ea typeface="黑体" pitchFamily="49" charset="-122"/>
              </a:rPr>
              <a:t>》 </a:t>
            </a:r>
            <a:r>
              <a:rPr lang="zh-CN" altLang="en-US" sz="2400" smtClean="0">
                <a:ea typeface="黑体" pitchFamily="49" charset="-122"/>
              </a:rPr>
              <a:t>、</a:t>
            </a:r>
            <a:r>
              <a:rPr lang="en-US" altLang="zh-CN" sz="2400" smtClean="0">
                <a:ea typeface="黑体" pitchFamily="49" charset="-122"/>
              </a:rPr>
              <a:t>《</a:t>
            </a:r>
            <a:r>
              <a:rPr lang="zh-CN" altLang="en-US" sz="2400" smtClean="0">
                <a:ea typeface="黑体" pitchFamily="49" charset="-122"/>
              </a:rPr>
              <a:t>高技术通讯</a:t>
            </a:r>
            <a:r>
              <a:rPr lang="en-US" altLang="zh-CN" sz="2400" smtClean="0">
                <a:ea typeface="黑体" pitchFamily="49" charset="-122"/>
              </a:rPr>
              <a:t>》 </a:t>
            </a:r>
            <a:r>
              <a:rPr lang="zh-CN" altLang="en-US" sz="2400" smtClean="0">
                <a:ea typeface="黑体" pitchFamily="49" charset="-122"/>
              </a:rPr>
              <a:t>、</a:t>
            </a:r>
            <a:r>
              <a:rPr lang="en-US" altLang="zh-CN" sz="2400" smtClean="0">
                <a:ea typeface="黑体" pitchFamily="49" charset="-122"/>
              </a:rPr>
              <a:t>《</a:t>
            </a:r>
            <a:r>
              <a:rPr lang="zh-CN" altLang="en-US" sz="2400" smtClean="0">
                <a:ea typeface="黑体" pitchFamily="49" charset="-122"/>
              </a:rPr>
              <a:t>机器人技术与应用</a:t>
            </a:r>
            <a:r>
              <a:rPr lang="en-US" altLang="zh-CN" sz="2400" smtClean="0">
                <a:ea typeface="黑体" pitchFamily="49" charset="-122"/>
              </a:rPr>
              <a:t>》</a:t>
            </a:r>
            <a:r>
              <a:rPr lang="zh-CN" altLang="en-US" sz="2400" smtClean="0">
                <a:ea typeface="黑体" pitchFamily="49" charset="-122"/>
              </a:rPr>
              <a:t>等</a:t>
            </a:r>
          </a:p>
          <a:p>
            <a:pPr lvl="1" eaLnBrk="1" hangingPunct="1">
              <a:buFont typeface="Wingdings" pitchFamily="2" charset="2"/>
              <a:buChar char="Ø"/>
            </a:pPr>
            <a:r>
              <a:rPr lang="zh-CN" altLang="en-US" sz="2400" smtClean="0">
                <a:ea typeface="黑体" pitchFamily="49" charset="-122"/>
              </a:rPr>
              <a:t>国内主要研究单位：中科院自动化所、沈阳自动化所、合肥智能机械研究所、清华大学、北京航空航天大学、哈工大、国防科大、上海交大、南开大学、北京理工大学、天津大学、山东大学、山东科技大学、中国农业大学等，几乎涵盖所有主要理工、综合大学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46B6315-724D-4862-9F55-E4AA2A8BA6B5}" type="slidenum">
              <a:rPr lang="en-US" altLang="zh-CN" smtClean="0"/>
              <a:pPr>
                <a:defRPr/>
              </a:pPr>
              <a:t>83</a:t>
            </a:fld>
            <a:r>
              <a:rPr lang="en-US" altLang="zh-CN" dirty="0" smtClean="0"/>
              <a:t>/85</a:t>
            </a:r>
            <a:endParaRPr lang="en-US" altLang="zh-CN" dirty="0"/>
          </a:p>
        </p:txBody>
      </p:sp>
      <p:sp>
        <p:nvSpPr>
          <p:cNvPr id="78851" name="Rectangle 2"/>
          <p:cNvSpPr>
            <a:spLocks noGrp="1" noChangeArrowheads="1"/>
          </p:cNvSpPr>
          <p:nvPr>
            <p:ph type="title" idx="4294967295"/>
          </p:nvPr>
        </p:nvSpPr>
        <p:spPr/>
        <p:txBody>
          <a:bodyPr/>
          <a:lstStyle/>
          <a:p>
            <a:pPr eaLnBrk="1" hangingPunct="1"/>
            <a:r>
              <a:rPr lang="zh-CN" altLang="en-US" smtClean="0"/>
              <a:t>工业机器人录像片</a:t>
            </a:r>
          </a:p>
        </p:txBody>
      </p:sp>
      <p:sp>
        <p:nvSpPr>
          <p:cNvPr id="78852" name="Rectangle 3"/>
          <p:cNvSpPr>
            <a:spLocks noGrp="1" noChangeArrowheads="1"/>
          </p:cNvSpPr>
          <p:nvPr>
            <p:ph type="body" idx="4294967295"/>
          </p:nvPr>
        </p:nvSpPr>
        <p:spPr/>
        <p:txBody>
          <a:bodyPr/>
          <a:lstStyle/>
          <a:p>
            <a:pPr eaLnBrk="1" hangingPunct="1"/>
            <a:r>
              <a:rPr lang="zh-CN" altLang="en-US" smtClean="0">
                <a:hlinkClick r:id="rId2" action="ppaction://hlinkfile"/>
              </a:rPr>
              <a:t>布线</a:t>
            </a:r>
            <a:r>
              <a:rPr lang="en-US" altLang="zh-CN" smtClean="0"/>
              <a:t>(38</a:t>
            </a:r>
            <a:r>
              <a:rPr lang="en-US" altLang="zh-CN" smtClean="0">
                <a:latin typeface="Arial" pitchFamily="34" charset="0"/>
              </a:rPr>
              <a:t>”</a:t>
            </a:r>
            <a:r>
              <a:rPr lang="en-US" altLang="zh-CN" smtClean="0"/>
              <a:t>)</a:t>
            </a:r>
          </a:p>
          <a:p>
            <a:pPr eaLnBrk="1" hangingPunct="1"/>
            <a:r>
              <a:rPr lang="zh-CN" altLang="en-US" smtClean="0">
                <a:hlinkClick r:id="rId3" action="ppaction://hlinkfile"/>
              </a:rPr>
              <a:t>装配</a:t>
            </a:r>
            <a:r>
              <a:rPr lang="en-US" altLang="zh-CN" smtClean="0"/>
              <a:t>(20</a:t>
            </a:r>
            <a:r>
              <a:rPr lang="en-US" altLang="zh-CN" smtClean="0">
                <a:latin typeface="Arial" pitchFamily="34" charset="0"/>
              </a:rPr>
              <a:t>”</a:t>
            </a:r>
            <a:r>
              <a:rPr lang="en-US" altLang="zh-CN" smtClean="0"/>
              <a:t>)</a:t>
            </a:r>
          </a:p>
          <a:p>
            <a:pPr eaLnBrk="1" hangingPunct="1"/>
            <a:r>
              <a:rPr lang="zh-CN" altLang="en-US" smtClean="0">
                <a:hlinkClick r:id="rId4" action="ppaction://hlinkfile"/>
              </a:rPr>
              <a:t>开放式机器人控制器</a:t>
            </a:r>
            <a:r>
              <a:rPr lang="en-US" altLang="zh-CN" smtClean="0">
                <a:latin typeface="Arial" pitchFamily="34" charset="0"/>
                <a:hlinkClick r:id="rId4" action="ppaction://hlinkfile"/>
              </a:rPr>
              <a:t>—</a:t>
            </a:r>
            <a:r>
              <a:rPr lang="zh-CN" altLang="en-US" smtClean="0">
                <a:hlinkClick r:id="rId4" action="ppaction://hlinkfile"/>
              </a:rPr>
              <a:t>视觉控制</a:t>
            </a:r>
            <a:r>
              <a:rPr lang="en-US" altLang="zh-CN" smtClean="0"/>
              <a:t>(5</a:t>
            </a:r>
            <a:r>
              <a:rPr lang="en-US" altLang="zh-CN" smtClean="0">
                <a:latin typeface="Arial" pitchFamily="34" charset="0"/>
              </a:rPr>
              <a:t>’</a:t>
            </a:r>
            <a:r>
              <a:rPr lang="en-US" altLang="zh-CN" smtClean="0"/>
              <a:t>53</a:t>
            </a:r>
            <a:r>
              <a:rPr lang="en-US" altLang="zh-CN" smtClean="0">
                <a:latin typeface="Arial" pitchFamily="34" charset="0"/>
              </a:rPr>
              <a:t>”</a:t>
            </a:r>
            <a:r>
              <a:rPr lang="en-US" altLang="zh-CN" smtClean="0"/>
              <a:t>)</a:t>
            </a:r>
          </a:p>
          <a:p>
            <a:pPr eaLnBrk="1" hangingPunct="1"/>
            <a:r>
              <a:rPr lang="zh-CN" altLang="en-US" smtClean="0">
                <a:hlinkClick r:id="rId5" action="ppaction://hlinkfile"/>
              </a:rPr>
              <a:t>开放式机器人控制器</a:t>
            </a:r>
            <a:r>
              <a:rPr lang="en-US" altLang="zh-CN" smtClean="0">
                <a:latin typeface="Arial" pitchFamily="34" charset="0"/>
                <a:hlinkClick r:id="rId5" action="ppaction://hlinkfile"/>
              </a:rPr>
              <a:t>—</a:t>
            </a:r>
            <a:r>
              <a:rPr lang="zh-CN" altLang="en-US" smtClean="0">
                <a:hlinkClick r:id="rId5" action="ppaction://hlinkfile"/>
              </a:rPr>
              <a:t>语音控制</a:t>
            </a:r>
            <a:r>
              <a:rPr lang="en-US" altLang="zh-CN" smtClean="0"/>
              <a:t>(1</a:t>
            </a:r>
            <a:r>
              <a:rPr lang="en-US" altLang="zh-CN" smtClean="0">
                <a:latin typeface="Arial" pitchFamily="34" charset="0"/>
              </a:rPr>
              <a:t>’</a:t>
            </a:r>
            <a:r>
              <a:rPr lang="en-US" altLang="zh-CN" smtClean="0"/>
              <a:t>50</a:t>
            </a:r>
            <a:r>
              <a:rPr lang="en-US" altLang="zh-CN" smtClean="0">
                <a:latin typeface="Arial" pitchFamily="34" charset="0"/>
              </a:rPr>
              <a:t>”</a:t>
            </a:r>
            <a:r>
              <a:rPr lang="en-US" altLang="zh-CN" smtClean="0"/>
              <a:t>)</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99FAD9F1-98BA-4A72-9704-3324AF334F34}" type="slidenum">
              <a:rPr lang="en-US" altLang="zh-CN" smtClean="0"/>
              <a:pPr>
                <a:defRPr/>
              </a:pPr>
              <a:t>84</a:t>
            </a:fld>
            <a:r>
              <a:rPr lang="en-US" altLang="zh-CN" dirty="0" smtClean="0"/>
              <a:t>/85</a:t>
            </a:r>
            <a:endParaRPr lang="en-US" altLang="zh-CN" dirty="0"/>
          </a:p>
        </p:txBody>
      </p:sp>
      <p:sp>
        <p:nvSpPr>
          <p:cNvPr id="79875" name="Rectangle 2"/>
          <p:cNvSpPr>
            <a:spLocks noGrp="1" noChangeArrowheads="1"/>
          </p:cNvSpPr>
          <p:nvPr>
            <p:ph type="title" idx="4294967295"/>
          </p:nvPr>
        </p:nvSpPr>
        <p:spPr/>
        <p:txBody>
          <a:bodyPr/>
          <a:lstStyle/>
          <a:p>
            <a:pPr eaLnBrk="1" hangingPunct="1"/>
            <a:r>
              <a:rPr lang="zh-CN" altLang="en-US" smtClean="0"/>
              <a:t>移动机器人录像片</a:t>
            </a:r>
          </a:p>
        </p:txBody>
      </p:sp>
      <p:sp>
        <p:nvSpPr>
          <p:cNvPr id="79876" name="Rectangle 3"/>
          <p:cNvSpPr>
            <a:spLocks noGrp="1" noChangeArrowheads="1"/>
          </p:cNvSpPr>
          <p:nvPr>
            <p:ph type="body" idx="4294967295"/>
          </p:nvPr>
        </p:nvSpPr>
        <p:spPr/>
        <p:txBody>
          <a:bodyPr/>
          <a:lstStyle/>
          <a:p>
            <a:pPr eaLnBrk="1" hangingPunct="1"/>
            <a:r>
              <a:rPr lang="zh-CN" altLang="en-US" smtClean="0">
                <a:hlinkClick r:id="rId2" action="ppaction://hlinkfile"/>
              </a:rPr>
              <a:t>移动机器人测试</a:t>
            </a:r>
            <a:r>
              <a:rPr lang="en-US" altLang="zh-CN" smtClean="0"/>
              <a:t>(1</a:t>
            </a:r>
            <a:r>
              <a:rPr lang="en-US" altLang="zh-CN" smtClean="0">
                <a:latin typeface="Arial" pitchFamily="34" charset="0"/>
              </a:rPr>
              <a:t>’</a:t>
            </a:r>
            <a:r>
              <a:rPr lang="en-US" altLang="zh-CN" smtClean="0"/>
              <a:t>)</a:t>
            </a:r>
          </a:p>
          <a:p>
            <a:pPr eaLnBrk="1" hangingPunct="1"/>
            <a:r>
              <a:rPr lang="zh-CN" altLang="en-US" smtClean="0">
                <a:hlinkClick r:id="rId3" action="ppaction://hlinkfile"/>
              </a:rPr>
              <a:t>移动机器人过障碍</a:t>
            </a:r>
            <a:r>
              <a:rPr lang="en-US" altLang="zh-CN" smtClean="0"/>
              <a:t>(2</a:t>
            </a:r>
            <a:r>
              <a:rPr lang="en-US" altLang="zh-CN" smtClean="0">
                <a:latin typeface="Arial" pitchFamily="34" charset="0"/>
              </a:rPr>
              <a:t>’</a:t>
            </a:r>
            <a:r>
              <a:rPr lang="en-US" altLang="zh-CN" smtClean="0"/>
              <a:t>20</a:t>
            </a:r>
            <a:r>
              <a:rPr lang="en-US" altLang="zh-CN" smtClean="0">
                <a:latin typeface="Arial" pitchFamily="34" charset="0"/>
              </a:rPr>
              <a:t>”</a:t>
            </a:r>
            <a:r>
              <a:rPr lang="en-US" altLang="zh-CN" smtClean="0"/>
              <a:t>)</a:t>
            </a:r>
          </a:p>
          <a:p>
            <a:pPr eaLnBrk="1" hangingPunct="1"/>
            <a:r>
              <a:rPr lang="zh-CN" altLang="en-US" smtClean="0">
                <a:hlinkClick r:id="rId4" action="ppaction://hlinkfile"/>
              </a:rPr>
              <a:t>移动机器人过复杂障碍</a:t>
            </a:r>
            <a:r>
              <a:rPr lang="en-US" altLang="zh-CN" smtClean="0"/>
              <a:t>(1</a:t>
            </a:r>
            <a:r>
              <a:rPr lang="en-US" altLang="zh-CN" smtClean="0">
                <a:latin typeface="Arial" pitchFamily="34" charset="0"/>
              </a:rPr>
              <a:t>’</a:t>
            </a:r>
            <a:r>
              <a:rPr lang="en-US" altLang="zh-CN" smtClean="0"/>
              <a:t>50</a:t>
            </a:r>
            <a:r>
              <a:rPr lang="en-US" altLang="zh-CN" smtClean="0">
                <a:latin typeface="Arial" pitchFamily="34" charset="0"/>
              </a:rPr>
              <a:t>”</a:t>
            </a:r>
            <a:r>
              <a:rPr lang="en-US" altLang="zh-CN" smtClean="0"/>
              <a:t>)</a:t>
            </a:r>
          </a:p>
          <a:p>
            <a:pPr eaLnBrk="1" hangingPunct="1"/>
            <a:r>
              <a:rPr lang="zh-CN" altLang="en-US" smtClean="0">
                <a:hlinkClick r:id="rId5" action="ppaction://hlinkfile"/>
              </a:rPr>
              <a:t>汽车自主驾驶</a:t>
            </a:r>
            <a:r>
              <a:rPr lang="en-US" altLang="zh-CN" smtClean="0"/>
              <a:t>(6</a:t>
            </a:r>
            <a:r>
              <a:rPr lang="en-US" altLang="zh-CN" smtClean="0">
                <a:latin typeface="Arial" pitchFamily="34" charset="0"/>
              </a:rPr>
              <a:t>’</a:t>
            </a:r>
            <a:r>
              <a:rPr lang="en-US" altLang="zh-CN" smtClean="0"/>
              <a:t>6</a:t>
            </a:r>
            <a:r>
              <a:rPr lang="en-US" altLang="zh-CN" smtClean="0">
                <a:latin typeface="Arial" pitchFamily="34" charset="0"/>
              </a:rPr>
              <a:t>’’</a:t>
            </a:r>
            <a:r>
              <a:rPr lang="en-US" altLang="zh-CN" smtClean="0"/>
              <a:t>)</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a:defRPr/>
            </a:pPr>
            <a:fld id="{F0C15846-A1D2-4B41-8DCB-5E3D020F27F2}" type="slidenum">
              <a:rPr lang="en-US" altLang="zh-CN" smtClean="0"/>
              <a:pPr>
                <a:defRPr/>
              </a:pPr>
              <a:t>85</a:t>
            </a:fld>
            <a:r>
              <a:rPr lang="en-US" altLang="zh-CN" dirty="0" smtClean="0"/>
              <a:t>/85</a:t>
            </a:r>
            <a:endParaRPr lang="en-US" altLang="zh-CN" dirty="0"/>
          </a:p>
        </p:txBody>
      </p:sp>
      <p:sp>
        <p:nvSpPr>
          <p:cNvPr id="80899" name="Rectangle 4"/>
          <p:cNvSpPr>
            <a:spLocks noGrp="1" noChangeArrowheads="1"/>
          </p:cNvSpPr>
          <p:nvPr>
            <p:ph type="title"/>
          </p:nvPr>
        </p:nvSpPr>
        <p:spPr>
          <a:xfrm>
            <a:off x="685800" y="609600"/>
            <a:ext cx="7772400" cy="1524000"/>
          </a:xfrm>
        </p:spPr>
        <p:txBody>
          <a:bodyPr/>
          <a:lstStyle/>
          <a:p>
            <a:pPr eaLnBrk="1" hangingPunct="1"/>
            <a:r>
              <a:rPr kumimoji="1" lang="en-US" altLang="zh-CN" sz="6600" smtClean="0">
                <a:solidFill>
                  <a:schemeClr val="tx2"/>
                </a:solidFill>
                <a:latin typeface="Monotype Corsiva" pitchFamily="66" charset="0"/>
              </a:rPr>
              <a:t>THANK YOU</a:t>
            </a:r>
          </a:p>
        </p:txBody>
      </p:sp>
      <p:sp>
        <p:nvSpPr>
          <p:cNvPr id="2" name="矩形 1"/>
          <p:cNvSpPr/>
          <p:nvPr/>
        </p:nvSpPr>
        <p:spPr>
          <a:xfrm>
            <a:off x="527473" y="2132856"/>
            <a:ext cx="8208912" cy="3785652"/>
          </a:xfrm>
          <a:prstGeom prst="rect">
            <a:avLst/>
          </a:prstGeom>
        </p:spPr>
        <p:txBody>
          <a:bodyPr wrap="square">
            <a:spAutoFit/>
          </a:bodyPr>
          <a:lstStyle/>
          <a:p>
            <a:pPr algn="l"/>
            <a:r>
              <a:rPr lang="zh-CN" altLang="zh-CN" dirty="0"/>
              <a:t>习题</a:t>
            </a:r>
            <a:r>
              <a:rPr lang="en-US" altLang="zh-CN" dirty="0"/>
              <a:t>1.1</a:t>
            </a:r>
            <a:r>
              <a:rPr lang="zh-CN" altLang="zh-CN" dirty="0"/>
              <a:t>：机器人的定义多种多样，你认为哪一种定义更加</a:t>
            </a:r>
            <a:r>
              <a:rPr lang="zh-CN" altLang="zh-CN" dirty="0" smtClean="0"/>
              <a:t>符</a:t>
            </a:r>
            <a:r>
              <a:rPr lang="en-US" altLang="zh-CN" dirty="0" smtClean="0"/>
              <a:t> </a:t>
            </a:r>
            <a:r>
              <a:rPr lang="zh-CN" altLang="zh-CN" dirty="0" smtClean="0"/>
              <a:t>合</a:t>
            </a:r>
            <a:r>
              <a:rPr lang="zh-CN" altLang="zh-CN" dirty="0"/>
              <a:t>机器人的现状？请简要叙述理由。</a:t>
            </a:r>
          </a:p>
          <a:p>
            <a:pPr algn="l"/>
            <a:r>
              <a:rPr lang="zh-CN" altLang="zh-CN" dirty="0"/>
              <a:t>习题</a:t>
            </a:r>
            <a:r>
              <a:rPr lang="en-US" altLang="zh-CN" dirty="0"/>
              <a:t>1.2</a:t>
            </a:r>
            <a:r>
              <a:rPr lang="zh-CN" altLang="zh-CN" dirty="0"/>
              <a:t>：有人认为“认知机器人”是智能机器人，如果对智能机器人进行定义，你认为应如何定义？</a:t>
            </a:r>
          </a:p>
          <a:p>
            <a:pPr algn="l"/>
            <a:r>
              <a:rPr lang="zh-CN" altLang="zh-CN" dirty="0"/>
              <a:t>习题</a:t>
            </a:r>
            <a:r>
              <a:rPr lang="en-US" altLang="zh-CN" dirty="0"/>
              <a:t>1.3</a:t>
            </a:r>
            <a:r>
              <a:rPr lang="zh-CN" altLang="zh-CN" dirty="0"/>
              <a:t>：什么是机器人的“示教再现”？“示教再现”的价值体现在哪里？</a:t>
            </a:r>
          </a:p>
          <a:p>
            <a:pPr algn="l"/>
            <a:r>
              <a:rPr lang="zh-CN" altLang="zh-CN" dirty="0"/>
              <a:t>习题</a:t>
            </a:r>
            <a:r>
              <a:rPr lang="en-US" altLang="zh-CN" dirty="0"/>
              <a:t>1.4</a:t>
            </a:r>
            <a:r>
              <a:rPr lang="zh-CN" altLang="zh-CN" dirty="0"/>
              <a:t>：目前，最具有代表性的机器人有哪些类型？试举例说明其用途或前景。</a:t>
            </a:r>
          </a:p>
          <a:p>
            <a:pPr algn="l"/>
            <a:r>
              <a:rPr lang="zh-CN" altLang="zh-CN" dirty="0"/>
              <a:t>习题</a:t>
            </a:r>
            <a:r>
              <a:rPr lang="en-US" altLang="zh-CN" dirty="0"/>
              <a:t>1.5</a:t>
            </a:r>
            <a:r>
              <a:rPr lang="zh-CN" altLang="zh-CN" dirty="0"/>
              <a:t>：</a:t>
            </a:r>
            <a:r>
              <a:rPr lang="en-US" altLang="zh-CN" dirty="0"/>
              <a:t>ISO</a:t>
            </a:r>
            <a:r>
              <a:rPr lang="zh-CN" altLang="zh-CN" dirty="0"/>
              <a:t>按照机器人的用途对机器人进行分类，请问具体分为几类？</a:t>
            </a:r>
            <a:r>
              <a:rPr lang="en-US" altLang="zh-CN" dirty="0"/>
              <a:t>ISO</a:t>
            </a:r>
            <a:r>
              <a:rPr lang="zh-CN" altLang="zh-CN" dirty="0"/>
              <a:t>对机器人分类的具体依据是什么？</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96A0281B-9B3E-47C1-A899-2F686D561243}" type="slidenum">
              <a:rPr lang="en-US" altLang="zh-CN" smtClean="0"/>
              <a:pPr>
                <a:defRPr/>
              </a:pPr>
              <a:t>9</a:t>
            </a:fld>
            <a:r>
              <a:rPr lang="en-US" altLang="zh-CN" dirty="0" smtClean="0"/>
              <a:t>/85</a:t>
            </a:r>
            <a:endParaRPr lang="en-US" altLang="zh-CN" dirty="0"/>
          </a:p>
        </p:txBody>
      </p:sp>
      <p:sp>
        <p:nvSpPr>
          <p:cNvPr id="10243" name="Rectangle 7"/>
          <p:cNvSpPr>
            <a:spLocks noChangeArrowheads="1"/>
          </p:cNvSpPr>
          <p:nvPr/>
        </p:nvSpPr>
        <p:spPr bwMode="auto">
          <a:xfrm>
            <a:off x="6227763" y="893763"/>
            <a:ext cx="278765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spcAft>
                <a:spcPts val="600"/>
              </a:spcAft>
              <a:buFont typeface="Arial" pitchFamily="34" charset="0"/>
              <a:buNone/>
            </a:pPr>
            <a:r>
              <a:rPr lang="en-US" altLang="zh-CN" sz="2000">
                <a:solidFill>
                  <a:srgbClr val="FF0000"/>
                </a:solidFill>
                <a:latin typeface="Times New Roman" pitchFamily="18" charset="0"/>
                <a:ea typeface="黑体" pitchFamily="49" charset="-122"/>
                <a:cs typeface="Times New Roman" pitchFamily="18" charset="0"/>
              </a:rPr>
              <a:t>2016</a:t>
            </a:r>
            <a:r>
              <a:rPr lang="zh-CN" altLang="en-US" sz="2000">
                <a:solidFill>
                  <a:srgbClr val="FF0000"/>
                </a:solidFill>
                <a:latin typeface="Times New Roman" pitchFamily="18" charset="0"/>
                <a:ea typeface="黑体" pitchFamily="49" charset="-122"/>
                <a:cs typeface="Times New Roman" pitchFamily="18" charset="0"/>
              </a:rPr>
              <a:t>年每万名产业工人拥有工业机器人数量：</a:t>
            </a:r>
            <a:endParaRPr lang="en-US" altLang="zh-CN" sz="2000">
              <a:solidFill>
                <a:srgbClr val="FF0000"/>
              </a:solidFill>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zh-CN" altLang="en-US" sz="2000">
                <a:latin typeface="Times New Roman" pitchFamily="18" charset="0"/>
                <a:ea typeface="黑体" pitchFamily="49" charset="-122"/>
                <a:cs typeface="Times New Roman" pitchFamily="18" charset="0"/>
              </a:rPr>
              <a:t>全球平均</a:t>
            </a:r>
            <a:r>
              <a:rPr lang="en-US" altLang="zh-CN" sz="2000">
                <a:latin typeface="Times New Roman" pitchFamily="18" charset="0"/>
                <a:ea typeface="黑体" pitchFamily="49" charset="-122"/>
                <a:cs typeface="Times New Roman" pitchFamily="18" charset="0"/>
              </a:rPr>
              <a:t>74</a:t>
            </a:r>
            <a:r>
              <a:rPr lang="zh-CN" altLang="en-US" sz="2000">
                <a:latin typeface="Times New Roman" pitchFamily="18" charset="0"/>
                <a:ea typeface="黑体" pitchFamily="49" charset="-122"/>
                <a:cs typeface="Times New Roman" pitchFamily="18" charset="0"/>
              </a:rPr>
              <a:t>台</a:t>
            </a:r>
            <a:endParaRPr lang="en-US" altLang="zh-CN" sz="2000">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en-US" altLang="zh-CN" sz="2000">
                <a:latin typeface="Times New Roman" pitchFamily="18" charset="0"/>
                <a:ea typeface="黑体" pitchFamily="49" charset="-122"/>
                <a:cs typeface="Times New Roman" pitchFamily="18" charset="0"/>
              </a:rPr>
              <a:t>1. </a:t>
            </a:r>
            <a:r>
              <a:rPr lang="zh-CN" altLang="en-US" sz="2000">
                <a:latin typeface="Times New Roman" pitchFamily="18" charset="0"/>
                <a:ea typeface="黑体" pitchFamily="49" charset="-122"/>
                <a:cs typeface="Times New Roman" pitchFamily="18" charset="0"/>
              </a:rPr>
              <a:t>韩国</a:t>
            </a:r>
            <a:r>
              <a:rPr lang="en-US" altLang="zh-CN" sz="2000">
                <a:latin typeface="Times New Roman" pitchFamily="18" charset="0"/>
                <a:ea typeface="黑体" pitchFamily="49" charset="-122"/>
                <a:cs typeface="Times New Roman" pitchFamily="18" charset="0"/>
              </a:rPr>
              <a:t>631</a:t>
            </a:r>
            <a:r>
              <a:rPr lang="zh-CN" altLang="en-US" sz="2000">
                <a:latin typeface="Times New Roman" pitchFamily="18" charset="0"/>
                <a:ea typeface="黑体" pitchFamily="49" charset="-122"/>
                <a:cs typeface="Times New Roman" pitchFamily="18" charset="0"/>
              </a:rPr>
              <a:t>台</a:t>
            </a:r>
            <a:endParaRPr lang="en-US" altLang="zh-CN" sz="2000">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en-US" altLang="zh-CN" sz="2000">
                <a:latin typeface="Times New Roman" pitchFamily="18" charset="0"/>
                <a:ea typeface="黑体" pitchFamily="49" charset="-122"/>
                <a:cs typeface="Times New Roman" pitchFamily="18" charset="0"/>
              </a:rPr>
              <a:t>2. </a:t>
            </a:r>
            <a:r>
              <a:rPr lang="zh-CN" altLang="en-US" sz="2000">
                <a:latin typeface="Times New Roman" pitchFamily="18" charset="0"/>
                <a:ea typeface="黑体" pitchFamily="49" charset="-122"/>
                <a:cs typeface="Times New Roman" pitchFamily="18" charset="0"/>
              </a:rPr>
              <a:t>新加坡</a:t>
            </a:r>
            <a:r>
              <a:rPr lang="en-US" altLang="zh-CN" sz="2000">
                <a:latin typeface="Times New Roman" pitchFamily="18" charset="0"/>
                <a:ea typeface="黑体" pitchFamily="49" charset="-122"/>
                <a:cs typeface="Times New Roman" pitchFamily="18" charset="0"/>
              </a:rPr>
              <a:t>488</a:t>
            </a:r>
            <a:r>
              <a:rPr lang="zh-CN" altLang="en-US" sz="2000">
                <a:latin typeface="Times New Roman" pitchFamily="18" charset="0"/>
                <a:ea typeface="黑体" pitchFamily="49" charset="-122"/>
                <a:cs typeface="Times New Roman" pitchFamily="18" charset="0"/>
              </a:rPr>
              <a:t>台</a:t>
            </a:r>
            <a:endParaRPr lang="en-US" altLang="zh-CN" sz="2000">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en-US" altLang="zh-CN" sz="2000">
                <a:latin typeface="Times New Roman" pitchFamily="18" charset="0"/>
                <a:ea typeface="黑体" pitchFamily="49" charset="-122"/>
                <a:cs typeface="Times New Roman" pitchFamily="18" charset="0"/>
              </a:rPr>
              <a:t>3. </a:t>
            </a:r>
            <a:r>
              <a:rPr lang="zh-CN" altLang="en-US" sz="2000">
                <a:latin typeface="Times New Roman" pitchFamily="18" charset="0"/>
                <a:ea typeface="黑体" pitchFamily="49" charset="-122"/>
                <a:cs typeface="Times New Roman" pitchFamily="18" charset="0"/>
              </a:rPr>
              <a:t>德国</a:t>
            </a:r>
            <a:r>
              <a:rPr lang="en-US" altLang="zh-CN" sz="2000">
                <a:latin typeface="Times New Roman" pitchFamily="18" charset="0"/>
                <a:ea typeface="黑体" pitchFamily="49" charset="-122"/>
                <a:cs typeface="Times New Roman" pitchFamily="18" charset="0"/>
              </a:rPr>
              <a:t>309</a:t>
            </a:r>
            <a:r>
              <a:rPr lang="zh-CN" altLang="en-US" sz="2000">
                <a:latin typeface="Times New Roman" pitchFamily="18" charset="0"/>
                <a:ea typeface="黑体" pitchFamily="49" charset="-122"/>
                <a:cs typeface="Times New Roman" pitchFamily="18" charset="0"/>
              </a:rPr>
              <a:t>台</a:t>
            </a:r>
            <a:endParaRPr lang="en-US" altLang="zh-CN" sz="2000">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en-US" altLang="zh-CN" sz="2000">
                <a:latin typeface="Times New Roman" pitchFamily="18" charset="0"/>
                <a:ea typeface="黑体" pitchFamily="49" charset="-122"/>
                <a:cs typeface="Times New Roman" pitchFamily="18" charset="0"/>
              </a:rPr>
              <a:t>4. </a:t>
            </a:r>
            <a:r>
              <a:rPr lang="zh-CN" altLang="en-US" sz="2000">
                <a:latin typeface="Times New Roman" pitchFamily="18" charset="0"/>
                <a:ea typeface="黑体" pitchFamily="49" charset="-122"/>
                <a:cs typeface="Times New Roman" pitchFamily="18" charset="0"/>
              </a:rPr>
              <a:t>日本</a:t>
            </a:r>
            <a:r>
              <a:rPr lang="en-US" altLang="zh-CN" sz="2000">
                <a:latin typeface="Times New Roman" pitchFamily="18" charset="0"/>
                <a:ea typeface="黑体" pitchFamily="49" charset="-122"/>
                <a:cs typeface="Times New Roman" pitchFamily="18" charset="0"/>
              </a:rPr>
              <a:t>303</a:t>
            </a:r>
            <a:r>
              <a:rPr lang="zh-CN" altLang="en-US" sz="2000">
                <a:latin typeface="Times New Roman" pitchFamily="18" charset="0"/>
                <a:ea typeface="黑体" pitchFamily="49" charset="-122"/>
                <a:cs typeface="Times New Roman" pitchFamily="18" charset="0"/>
              </a:rPr>
              <a:t>台</a:t>
            </a:r>
            <a:endParaRPr lang="en-US" altLang="zh-CN" sz="2000">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en-US" altLang="zh-CN" sz="2000">
                <a:latin typeface="Times New Roman" pitchFamily="18" charset="0"/>
                <a:ea typeface="黑体" pitchFamily="49" charset="-122"/>
                <a:cs typeface="Times New Roman" pitchFamily="18" charset="0"/>
              </a:rPr>
              <a:t>….</a:t>
            </a:r>
          </a:p>
          <a:p>
            <a:pPr eaLnBrk="1" hangingPunct="1">
              <a:spcBef>
                <a:spcPct val="0"/>
              </a:spcBef>
              <a:spcAft>
                <a:spcPts val="600"/>
              </a:spcAft>
              <a:buFontTx/>
              <a:buNone/>
            </a:pPr>
            <a:r>
              <a:rPr lang="en-US" altLang="zh-CN" sz="2000">
                <a:latin typeface="Times New Roman" pitchFamily="18" charset="0"/>
                <a:ea typeface="黑体" pitchFamily="49" charset="-122"/>
                <a:cs typeface="Times New Roman" pitchFamily="18" charset="0"/>
              </a:rPr>
              <a:t>23. </a:t>
            </a:r>
            <a:r>
              <a:rPr lang="zh-CN" altLang="en-US" sz="2000">
                <a:latin typeface="Times New Roman" pitchFamily="18" charset="0"/>
                <a:ea typeface="黑体" pitchFamily="49" charset="-122"/>
                <a:cs typeface="Times New Roman" pitchFamily="18" charset="0"/>
              </a:rPr>
              <a:t>中国</a:t>
            </a:r>
            <a:r>
              <a:rPr lang="en-US" altLang="zh-CN" sz="2000">
                <a:latin typeface="Times New Roman" pitchFamily="18" charset="0"/>
                <a:ea typeface="黑体" pitchFamily="49" charset="-122"/>
                <a:cs typeface="Times New Roman" pitchFamily="18" charset="0"/>
              </a:rPr>
              <a:t>68</a:t>
            </a:r>
            <a:r>
              <a:rPr lang="zh-CN" altLang="en-US" sz="2000">
                <a:latin typeface="Times New Roman" pitchFamily="18" charset="0"/>
                <a:ea typeface="黑体" pitchFamily="49" charset="-122"/>
                <a:cs typeface="Times New Roman" pitchFamily="18" charset="0"/>
              </a:rPr>
              <a:t>台</a:t>
            </a:r>
            <a:endParaRPr lang="en-US" altLang="zh-CN" sz="2000">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endParaRPr lang="en-US" altLang="zh-CN" sz="2000">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en-US" altLang="zh-CN" sz="2000">
                <a:solidFill>
                  <a:srgbClr val="FF0000"/>
                </a:solidFill>
                <a:latin typeface="Times New Roman" pitchFamily="18" charset="0"/>
                <a:ea typeface="黑体" pitchFamily="49" charset="-122"/>
                <a:cs typeface="Times New Roman" pitchFamily="18" charset="0"/>
              </a:rPr>
              <a:t>2017</a:t>
            </a:r>
            <a:r>
              <a:rPr lang="zh-CN" altLang="en-US" sz="2000">
                <a:solidFill>
                  <a:srgbClr val="FF0000"/>
                </a:solidFill>
                <a:latin typeface="Times New Roman" pitchFamily="18" charset="0"/>
                <a:ea typeface="黑体" pitchFamily="49" charset="-122"/>
                <a:cs typeface="Times New Roman" pitchFamily="18" charset="0"/>
              </a:rPr>
              <a:t>年每万名产业工人拥有工业机器人数量：</a:t>
            </a:r>
            <a:endParaRPr lang="en-US" altLang="zh-CN" sz="2000">
              <a:solidFill>
                <a:srgbClr val="FF0000"/>
              </a:solidFill>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zh-CN" altLang="en-US" sz="2000">
                <a:latin typeface="Times New Roman" pitchFamily="18" charset="0"/>
                <a:ea typeface="黑体" pitchFamily="49" charset="-122"/>
                <a:cs typeface="Times New Roman" pitchFamily="18" charset="0"/>
              </a:rPr>
              <a:t>全球平均</a:t>
            </a:r>
            <a:r>
              <a:rPr lang="en-US" altLang="zh-CN" sz="2000">
                <a:latin typeface="Times New Roman" pitchFamily="18" charset="0"/>
                <a:ea typeface="黑体" pitchFamily="49" charset="-122"/>
                <a:cs typeface="Times New Roman" pitchFamily="18" charset="0"/>
              </a:rPr>
              <a:t>85</a:t>
            </a:r>
            <a:r>
              <a:rPr lang="zh-CN" altLang="en-US" sz="2000">
                <a:latin typeface="Times New Roman" pitchFamily="18" charset="0"/>
                <a:ea typeface="黑体" pitchFamily="49" charset="-122"/>
                <a:cs typeface="Times New Roman" pitchFamily="18" charset="0"/>
              </a:rPr>
              <a:t>台</a:t>
            </a:r>
            <a:endParaRPr lang="en-US" altLang="zh-CN" sz="2000">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zh-CN" altLang="en-US" sz="2000">
                <a:latin typeface="Times New Roman" pitchFamily="18" charset="0"/>
                <a:ea typeface="黑体" pitchFamily="49" charset="-122"/>
                <a:cs typeface="Times New Roman" pitchFamily="18" charset="0"/>
              </a:rPr>
              <a:t>韩国</a:t>
            </a:r>
            <a:r>
              <a:rPr lang="en-US" altLang="zh-CN" sz="2000">
                <a:latin typeface="Times New Roman" pitchFamily="18" charset="0"/>
                <a:ea typeface="黑体" pitchFamily="49" charset="-122"/>
                <a:cs typeface="Times New Roman" pitchFamily="18" charset="0"/>
              </a:rPr>
              <a:t>710</a:t>
            </a:r>
            <a:r>
              <a:rPr lang="zh-CN" altLang="en-US" sz="2000">
                <a:latin typeface="Times New Roman" pitchFamily="18" charset="0"/>
                <a:ea typeface="黑体" pitchFamily="49" charset="-122"/>
                <a:cs typeface="Times New Roman" pitchFamily="18" charset="0"/>
              </a:rPr>
              <a:t>台，欧洲</a:t>
            </a:r>
            <a:r>
              <a:rPr lang="en-US" altLang="zh-CN" sz="2000">
                <a:latin typeface="Times New Roman" pitchFamily="18" charset="0"/>
                <a:ea typeface="黑体" pitchFamily="49" charset="-122"/>
                <a:cs typeface="Times New Roman" pitchFamily="18" charset="0"/>
              </a:rPr>
              <a:t>101</a:t>
            </a:r>
            <a:r>
              <a:rPr lang="zh-CN" altLang="en-US" sz="2000">
                <a:latin typeface="Times New Roman" pitchFamily="18" charset="0"/>
                <a:ea typeface="黑体" pitchFamily="49" charset="-122"/>
                <a:cs typeface="Times New Roman" pitchFamily="18" charset="0"/>
              </a:rPr>
              <a:t>台</a:t>
            </a:r>
            <a:endParaRPr lang="en-US" altLang="zh-CN" sz="2000">
              <a:latin typeface="Times New Roman" pitchFamily="18" charset="0"/>
              <a:ea typeface="黑体" pitchFamily="49" charset="-122"/>
              <a:cs typeface="Times New Roman" pitchFamily="18" charset="0"/>
            </a:endParaRPr>
          </a:p>
          <a:p>
            <a:pPr eaLnBrk="1" hangingPunct="1">
              <a:spcBef>
                <a:spcPct val="0"/>
              </a:spcBef>
              <a:spcAft>
                <a:spcPts val="600"/>
              </a:spcAft>
              <a:buFontTx/>
              <a:buNone/>
            </a:pPr>
            <a:r>
              <a:rPr lang="zh-CN" altLang="en-US" sz="2000">
                <a:latin typeface="Times New Roman" pitchFamily="18" charset="0"/>
                <a:ea typeface="黑体" pitchFamily="49" charset="-122"/>
                <a:cs typeface="Times New Roman" pitchFamily="18" charset="0"/>
              </a:rPr>
              <a:t>中国</a:t>
            </a:r>
            <a:r>
              <a:rPr lang="en-US" altLang="zh-CN" sz="2000">
                <a:latin typeface="Times New Roman" pitchFamily="18" charset="0"/>
                <a:ea typeface="黑体" pitchFamily="49" charset="-122"/>
                <a:cs typeface="Times New Roman" pitchFamily="18" charset="0"/>
              </a:rPr>
              <a:t>97</a:t>
            </a:r>
            <a:r>
              <a:rPr lang="zh-CN" altLang="en-US" sz="2000">
                <a:latin typeface="Times New Roman" pitchFamily="18" charset="0"/>
                <a:ea typeface="黑体" pitchFamily="49" charset="-122"/>
                <a:cs typeface="Times New Roman" pitchFamily="18" charset="0"/>
              </a:rPr>
              <a:t>台</a:t>
            </a:r>
            <a:endParaRPr lang="en-US" altLang="zh-CN" sz="2000">
              <a:latin typeface="Times New Roman" pitchFamily="18" charset="0"/>
              <a:ea typeface="黑体" pitchFamily="49" charset="-122"/>
              <a:cs typeface="Times New Roman" pitchFamily="18" charset="0"/>
            </a:endParaRPr>
          </a:p>
        </p:txBody>
      </p:sp>
      <p:graphicFrame>
        <p:nvGraphicFramePr>
          <p:cNvPr id="6" name="图表 5"/>
          <p:cNvGraphicFramePr/>
          <p:nvPr/>
        </p:nvGraphicFramePr>
        <p:xfrm>
          <a:off x="250824" y="620689"/>
          <a:ext cx="5905351" cy="30448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nvGraphicFramePr>
        <p:xfrm>
          <a:off x="323528" y="3573016"/>
          <a:ext cx="5832648" cy="3024336"/>
        </p:xfrm>
        <a:graphic>
          <a:graphicData uri="http://schemas.openxmlformats.org/drawingml/2006/chart">
            <c:chart xmlns:c="http://schemas.openxmlformats.org/drawingml/2006/chart" xmlns:r="http://schemas.openxmlformats.org/officeDocument/2006/relationships" r:id="rId3"/>
          </a:graphicData>
        </a:graphic>
      </p:graphicFrame>
      <p:sp>
        <p:nvSpPr>
          <p:cNvPr id="10246" name="矩形 2"/>
          <p:cNvSpPr>
            <a:spLocks noChangeArrowheads="1"/>
          </p:cNvSpPr>
          <p:nvPr/>
        </p:nvSpPr>
        <p:spPr bwMode="auto">
          <a:xfrm>
            <a:off x="1763713" y="911225"/>
            <a:ext cx="33845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lgn="l"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lgn="l"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lgn="l"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en-US" altLang="zh-CN" sz="2000">
                <a:solidFill>
                  <a:srgbClr val="3333FF"/>
                </a:solidFill>
                <a:latin typeface="Times New Roman" pitchFamily="18" charset="0"/>
                <a:ea typeface="黑体" pitchFamily="49" charset="-122"/>
              </a:rPr>
              <a:t>2016</a:t>
            </a:r>
            <a:r>
              <a:rPr lang="zh-CN" altLang="en-US" sz="2000">
                <a:solidFill>
                  <a:srgbClr val="3333FF"/>
                </a:solidFill>
                <a:latin typeface="Times New Roman" pitchFamily="18" charset="0"/>
                <a:ea typeface="黑体" pitchFamily="49" charset="-122"/>
              </a:rPr>
              <a:t>年每万名产业工人拥有工业机器人数量</a:t>
            </a:r>
            <a:endParaRPr lang="zh-CN" altLang="en-US" sz="2400">
              <a:solidFill>
                <a:srgbClr val="3333FF"/>
              </a:solidFill>
              <a:latin typeface="Times New Roman" pitchFamily="18"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zh-CN"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a:noFill/>
        </a:ln>
        <a:effectLst>
          <a:prstShdw prst="shdw17" dist="17961" dir="2700000">
            <a:schemeClr val="accent1">
              <a:gamma/>
              <a:shade val="60000"/>
              <a:invGamma/>
            </a:schemeClr>
          </a:prstShdw>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zh-CN"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2513</TotalTime>
  <Words>3695</Words>
  <Application>Microsoft Office PowerPoint</Application>
  <PresentationFormat>全屏显示(4:3)</PresentationFormat>
  <Paragraphs>521</Paragraphs>
  <Slides>85</Slides>
  <Notes>0</Notes>
  <HiddenSlides>0</HiddenSlides>
  <MMClips>2</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85</vt:i4>
      </vt:variant>
    </vt:vector>
  </HeadingPairs>
  <TitlesOfParts>
    <vt:vector size="88" baseType="lpstr">
      <vt:lpstr>Office 主题</vt:lpstr>
      <vt:lpstr>BMP 图象</vt:lpstr>
      <vt:lpstr>位图图像</vt:lpstr>
      <vt:lpstr>机器人学 第一讲 绪论</vt:lpstr>
      <vt:lpstr>课程目标</vt:lpstr>
      <vt:lpstr>参考书目</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工业机器人</vt:lpstr>
      <vt:lpstr>PowerPoint 演示文稿</vt:lpstr>
      <vt:lpstr>PowerPoint 演示文稿</vt:lpstr>
      <vt:lpstr>PowerPoint 演示文稿</vt:lpstr>
      <vt:lpstr>PowerPoint 演示文稿</vt:lpstr>
      <vt:lpstr>微机器人</vt:lpstr>
      <vt:lpstr>PowerPoint 演示文稿</vt:lpstr>
      <vt:lpstr>微操作机器人</vt:lpstr>
      <vt:lpstr>手术机器人</vt:lpstr>
      <vt:lpstr>PowerPoint 演示文稿</vt:lpstr>
      <vt:lpstr>特种机器人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移动机器人</vt:lpstr>
      <vt:lpstr>PowerPoint 演示文稿</vt:lpstr>
      <vt:lpstr>PowerPoint 演示文稿</vt:lpstr>
      <vt:lpstr>PowerPoint 演示文稿</vt:lpstr>
      <vt:lpstr>PowerPoint 演示文稿</vt:lpstr>
      <vt:lpstr>机器人足球</vt:lpstr>
      <vt:lpstr>PowerPoint 演示文稿</vt:lpstr>
      <vt:lpstr>双足及多足机器人</vt:lpstr>
      <vt:lpstr>宠物机器人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以机器人为单元的可重构加工制造系统（无人工厂）</vt:lpstr>
      <vt:lpstr>PowerPoint 演示文稿</vt:lpstr>
      <vt:lpstr>PowerPoint 演示文稿</vt:lpstr>
      <vt:lpstr>具有类人智能的机器人现状</vt:lpstr>
      <vt:lpstr>具有类人智能的机器人现状</vt:lpstr>
      <vt:lpstr>具有类人智能的机器人现状</vt:lpstr>
      <vt:lpstr>具有类人智能的机器人现状</vt:lpstr>
      <vt:lpstr>具有类人智能的机器人现状</vt:lpstr>
      <vt:lpstr>具有类人智能的机器人现状</vt:lpstr>
      <vt:lpstr>具有类人智能的机器人现状</vt:lpstr>
      <vt:lpstr>具有类人智能的机器人现状</vt:lpstr>
      <vt:lpstr>具有类人智能的机器人现状</vt:lpstr>
      <vt:lpstr>具有类人智能的机器人现状</vt:lpstr>
      <vt:lpstr>具有类人智能的机器人现状</vt:lpstr>
      <vt:lpstr>具有类人智能的机器人现状</vt:lpstr>
      <vt:lpstr>具有类人智能的机器人现状</vt:lpstr>
      <vt:lpstr>PowerPoint 演示文稿</vt:lpstr>
      <vt:lpstr>PowerPoint 演示文稿</vt:lpstr>
      <vt:lpstr>PowerPoint 演示文稿</vt:lpstr>
      <vt:lpstr>PowerPoint 演示文稿</vt:lpstr>
      <vt:lpstr>工业机器人录像片</vt:lpstr>
      <vt:lpstr>移动机器人录像片</vt:lpstr>
      <vt:lpstr>THANK YOU</vt:lpstr>
    </vt:vector>
  </TitlesOfParts>
  <Company>Compsys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机器人学概论</dc:title>
  <dc:creator>xude</dc:creator>
  <cp:lastModifiedBy>Windows 用户</cp:lastModifiedBy>
  <cp:revision>223</cp:revision>
  <dcterms:created xsi:type="dcterms:W3CDTF">2002-07-24T03:33:45Z</dcterms:created>
  <dcterms:modified xsi:type="dcterms:W3CDTF">2019-08-21T08:17:43Z</dcterms:modified>
</cp:coreProperties>
</file>